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1071" r:id="rId2"/>
    <p:sldId id="1761" r:id="rId3"/>
    <p:sldId id="1074" r:id="rId4"/>
    <p:sldId id="1755" r:id="rId5"/>
    <p:sldId id="1754" r:id="rId6"/>
    <p:sldId id="1143" r:id="rId7"/>
    <p:sldId id="1159" r:id="rId8"/>
    <p:sldId id="1784" r:id="rId9"/>
    <p:sldId id="1756" r:id="rId10"/>
    <p:sldId id="1758" r:id="rId11"/>
    <p:sldId id="1759" r:id="rId12"/>
    <p:sldId id="1145" r:id="rId13"/>
    <p:sldId id="1152" r:id="rId14"/>
    <p:sldId id="1116" r:id="rId15"/>
    <p:sldId id="1110" r:id="rId16"/>
    <p:sldId id="1140" r:id="rId17"/>
    <p:sldId id="1113" r:id="rId18"/>
    <p:sldId id="1111" r:id="rId19"/>
    <p:sldId id="1114" r:id="rId20"/>
    <p:sldId id="1123" r:id="rId21"/>
    <p:sldId id="1124" r:id="rId22"/>
    <p:sldId id="1125" r:id="rId23"/>
    <p:sldId id="1126" r:id="rId24"/>
    <p:sldId id="1127" r:id="rId25"/>
    <p:sldId id="1128" r:id="rId26"/>
    <p:sldId id="1129" r:id="rId27"/>
    <p:sldId id="1130" r:id="rId28"/>
    <p:sldId id="1134" r:id="rId29"/>
    <p:sldId id="1131" r:id="rId30"/>
    <p:sldId id="1132" r:id="rId31"/>
    <p:sldId id="1133" r:id="rId32"/>
    <p:sldId id="1135" r:id="rId33"/>
    <p:sldId id="1136" r:id="rId34"/>
    <p:sldId id="1112" r:id="rId35"/>
    <p:sldId id="1762" r:id="rId36"/>
    <p:sldId id="1772" r:id="rId37"/>
    <p:sldId id="1773" r:id="rId38"/>
    <p:sldId id="1774" r:id="rId39"/>
    <p:sldId id="1775" r:id="rId40"/>
    <p:sldId id="1766" r:id="rId41"/>
    <p:sldId id="1767" r:id="rId42"/>
    <p:sldId id="1782" r:id="rId43"/>
    <p:sldId id="1785" r:id="rId44"/>
    <p:sldId id="1786" r:id="rId45"/>
    <p:sldId id="1783" r:id="rId46"/>
    <p:sldId id="1788" r:id="rId47"/>
    <p:sldId id="1771" r:id="rId48"/>
    <p:sldId id="1779" r:id="rId49"/>
    <p:sldId id="1781" r:id="rId50"/>
    <p:sldId id="1780" r:id="rId51"/>
    <p:sldId id="1787" r:id="rId52"/>
    <p:sldId id="1763" r:id="rId53"/>
    <p:sldId id="1760" r:id="rId54"/>
    <p:sldId id="1119" r:id="rId55"/>
    <p:sldId id="115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9029CD1B-E2AF-8742-BAEB-0A874B08142A}">
          <p14:sldIdLst>
            <p14:sldId id="1071"/>
            <p14:sldId id="1761"/>
          </p14:sldIdLst>
        </p14:section>
        <p14:section name="Adanced GNNs" id="{20124AB2-A511-C847-AD81-C9672B30CBA6}">
          <p14:sldIdLst>
            <p14:sldId id="1074"/>
            <p14:sldId id="1755"/>
            <p14:sldId id="1754"/>
            <p14:sldId id="1143"/>
            <p14:sldId id="1159"/>
            <p14:sldId id="1784"/>
            <p14:sldId id="1756"/>
            <p14:sldId id="1758"/>
            <p14:sldId id="1759"/>
            <p14:sldId id="1145"/>
            <p14:sldId id="1152"/>
          </p14:sldIdLst>
        </p14:section>
        <p14:section name="Learning on Large Graohs" id="{13602C22-01F2-1940-B2EA-385535DE1780}">
          <p14:sldIdLst>
            <p14:sldId id="1116"/>
            <p14:sldId id="1110"/>
            <p14:sldId id="1140"/>
            <p14:sldId id="1113"/>
            <p14:sldId id="1111"/>
            <p14:sldId id="1114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134"/>
            <p14:sldId id="1131"/>
            <p14:sldId id="1132"/>
            <p14:sldId id="1133"/>
            <p14:sldId id="1135"/>
            <p14:sldId id="1136"/>
          </p14:sldIdLst>
        </p14:section>
        <p14:section name="Heterogenous Graphs" id="{648BF8F3-7716-CA45-9541-71FAB2F1C193}">
          <p14:sldIdLst>
            <p14:sldId id="1112"/>
            <p14:sldId id="1762"/>
            <p14:sldId id="1772"/>
            <p14:sldId id="1773"/>
            <p14:sldId id="1774"/>
            <p14:sldId id="1775"/>
          </p14:sldIdLst>
        </p14:section>
        <p14:section name="Case Study" id="{8C67163D-D261-D044-B9FC-4D9CA42DDD66}">
          <p14:sldIdLst>
            <p14:sldId id="1766"/>
            <p14:sldId id="1767"/>
            <p14:sldId id="1782"/>
            <p14:sldId id="1785"/>
            <p14:sldId id="1786"/>
            <p14:sldId id="1783"/>
            <p14:sldId id="1788"/>
            <p14:sldId id="1771"/>
            <p14:sldId id="1779"/>
            <p14:sldId id="1781"/>
            <p14:sldId id="1780"/>
            <p14:sldId id="1787"/>
          </p14:sldIdLst>
        </p14:section>
        <p14:section name="Final Project" id="{DD3E2F57-758F-E044-A9D6-A3445AE91D92}">
          <p14:sldIdLst>
            <p14:sldId id="1763"/>
            <p14:sldId id="1760"/>
          </p14:sldIdLst>
        </p14:section>
        <p14:section name="Summary" id="{EDAAFC59-0BFB-C24F-ADEA-6B4E3D986D50}">
          <p14:sldIdLst>
            <p14:sldId id="1119"/>
            <p14:sldId id="11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DC4"/>
    <a:srgbClr val="353737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8"/>
    <p:restoredTop sz="85619"/>
  </p:normalViewPr>
  <p:slideViewPr>
    <p:cSldViewPr snapToGrid="0" snapToObjects="1">
      <p:cViewPr varScale="1">
        <p:scale>
          <a:sx n="111" d="100"/>
          <a:sy n="111" d="100"/>
        </p:scale>
        <p:origin x="1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3D6E0-020F-C74E-93E7-F365EA0A1094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AAF13-0D66-9247-8B59-91BBBED844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74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kern="1200" dirty="0"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+mn-ea"/>
                <a:cs typeface="+mn-cs"/>
              </a:rPr>
              <a:t>Welcome to Machine Learning Accelerator – the Graph Machine Learning course</a:t>
            </a:r>
          </a:p>
          <a:p>
            <a:r>
              <a:rPr lang="en-US" sz="2400" kern="1200" dirty="0">
                <a:solidFill>
                  <a:schemeClr val="tx1"/>
                </a:solidFill>
                <a:effectLst/>
                <a:latin typeface="Amazon Ember Light" panose="020B0403020204020204" pitchFamily="34" charset="0"/>
                <a:ea typeface="+mn-ea"/>
                <a:cs typeface="+mn-cs"/>
              </a:rPr>
              <a:t>Lecture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92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AB5CB44-443B-6A40-A96F-6F075F645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323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6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853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82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385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394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061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602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468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316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We’ll talk about different GNN architectures proposed in recent years and also try to compare each one of them in the following sections.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358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011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196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2720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625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6385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D54E98C-40E9-8542-B17C-EE91A98AC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discussed only one of many strategies for sampling neighbors. There have been numerous papers recently showing the advantages of different sampling methods.</a:t>
            </a:r>
          </a:p>
          <a:p>
            <a:r>
              <a:rPr lang="en-US" dirty="0"/>
              <a:t>For the scope of this course we’ll not go into the details and just mention them here.</a:t>
            </a:r>
          </a:p>
        </p:txBody>
      </p:sp>
    </p:spTree>
    <p:extLst>
      <p:ext uri="{BB962C8B-B14F-4D97-AF65-F5344CB8AC3E}">
        <p14:creationId xmlns:p14="http://schemas.microsoft.com/office/powerpoint/2010/main" val="42118343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5259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713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the sage maker 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7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626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random </a:t>
            </a:r>
            <a:r>
              <a:rPr lang="en-US" dirty="0" err="1"/>
              <a:t>init</a:t>
            </a:r>
            <a:r>
              <a:rPr lang="en-US" dirty="0"/>
              <a:t>, we train the network + the embeddings (random </a:t>
            </a:r>
            <a:r>
              <a:rPr lang="en-US" dirty="0" err="1"/>
              <a:t>inits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432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84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24285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8721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4670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the sage maker 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32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633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73982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9428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9427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887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5075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EC8B69F6-BD08-FB42-963D-F494FB2F94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5547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6031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1484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0910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9567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6350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Add the sage maker 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587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D54E98C-40E9-8542-B17C-EE91A98AC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discussed only one of many strategies for sampling neighbors. There have been numerous papers recently showing the advantages of different sampling methods.</a:t>
            </a:r>
          </a:p>
          <a:p>
            <a:r>
              <a:rPr lang="en-US" dirty="0"/>
              <a:t>For the scope of this course we’ll not go into the details and just mention them here.</a:t>
            </a:r>
          </a:p>
        </p:txBody>
      </p:sp>
    </p:spTree>
    <p:extLst>
      <p:ext uri="{BB962C8B-B14F-4D97-AF65-F5344CB8AC3E}">
        <p14:creationId xmlns:p14="http://schemas.microsoft.com/office/powerpoint/2010/main" val="32833051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4208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3514FF30-3301-A14F-AF00-5DAB60EED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02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44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main novelty of 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GraphSAGE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neighborhood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sampling step (but this is independent of whether these models are used inductively or 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transductively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You can think of 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GraphSAGE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GCN with subsampled 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neighbors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practice, both can be used inductively and 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transductively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title of the 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GraphSAGE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paper ("Inductive representation learning") is unfortunately a bit misleading in that regard. The main benefit of the sampling step of </a:t>
            </a:r>
            <a:r>
              <a:rPr lang="en-I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GraphSAGE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scalability (but at the cost of higher variance gradients).</a:t>
            </a:r>
            <a:endParaRPr lang="en-IN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AAF13-0D66-9247-8B59-91BBBED844F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11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7AE5-8B6B-45BB-BCE2-0D5FF01E052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335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3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B61CC3-BE28-6B4F-BD65-2DAB12D407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6067" y="839121"/>
            <a:ext cx="5379866" cy="563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2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Bullets and Lef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BAA89-5BE2-BE47-B5B1-21BA9FA1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0" i="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DBC07DC6-1935-3B40-AD1F-356EC58FCF6A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705C016-E629-0448-9B31-051C2A70633F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30FCF1E-A28B-B049-B25E-6BEDF536DC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A9E96E33-9C9A-6B42-A73C-1FC63A6E083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7AA1A80-8C3A-A840-8E40-19C0A1FEEC6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050844" y="1291121"/>
            <a:ext cx="5145083" cy="4644140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67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00A75B7-906B-1942-8FD7-69DDC951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0" i="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267B9625-5791-174B-A810-36656085BF55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381DE1E-457F-764B-8041-524BE362F202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28EA626-72DB-7041-B75F-6D90DB3ADC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F5DFFF0-A796-7C4D-B4ED-5182D974A5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472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EB5EEE-6056-F245-94F6-B194DAD03ABC}"/>
              </a:ext>
            </a:extLst>
          </p:cNvPr>
          <p:cNvSpPr/>
          <p:nvPr userDrawn="1"/>
        </p:nvSpPr>
        <p:spPr>
          <a:xfrm>
            <a:off x="1456267" y="3544711"/>
            <a:ext cx="4289777" cy="44026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0A75B7-906B-1942-8FD7-69DDC95175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0" i="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Color </a:t>
            </a:r>
            <a:r>
              <a:rPr lang="en-US" dirty="0" err="1"/>
              <a:t>Styleguide</a:t>
            </a:r>
            <a:endParaRPr lang="en-US" dirty="0"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267B9625-5791-174B-A810-36656085BF55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381DE1E-457F-764B-8041-524BE362F202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28EA626-72DB-7041-B75F-6D90DB3ADC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F5DFFF0-A796-7C4D-B4ED-5182D974A5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0B6B79-9D12-6644-901D-B64734E322A8}"/>
              </a:ext>
            </a:extLst>
          </p:cNvPr>
          <p:cNvSpPr txBox="1"/>
          <p:nvPr userDrawn="1"/>
        </p:nvSpPr>
        <p:spPr>
          <a:xfrm>
            <a:off x="613510" y="1625600"/>
            <a:ext cx="812408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Blue:  0, 141, 196 (</a:t>
            </a:r>
            <a:r>
              <a:rPr lang="en-US" b="1" dirty="0" err="1">
                <a:solidFill>
                  <a:schemeClr val="accent1"/>
                </a:solidFill>
              </a:rPr>
              <a:t>subheaders</a:t>
            </a:r>
            <a:r>
              <a:rPr lang="en-US" b="1" dirty="0">
                <a:solidFill>
                  <a:schemeClr val="accent1"/>
                </a:solidFill>
              </a:rPr>
              <a:t>)</a:t>
            </a:r>
          </a:p>
          <a:p>
            <a:r>
              <a:rPr lang="en-US" b="1" dirty="0">
                <a:solidFill>
                  <a:schemeClr val="accent2"/>
                </a:solidFill>
              </a:rPr>
              <a:t>Purple:  161, 102, 255 (hyperlinks)</a:t>
            </a:r>
          </a:p>
          <a:p>
            <a:r>
              <a:rPr lang="en-US" b="1" dirty="0">
                <a:solidFill>
                  <a:schemeClr val="accent3"/>
                </a:solidFill>
              </a:rPr>
              <a:t>Orange:  255, 153, 0 (</a:t>
            </a:r>
            <a:r>
              <a:rPr lang="en-US" b="1" dirty="0" err="1">
                <a:solidFill>
                  <a:schemeClr val="accent3"/>
                </a:solidFill>
              </a:rPr>
              <a:t>definiendum</a:t>
            </a:r>
            <a:r>
              <a:rPr lang="en-US" b="1" dirty="0">
                <a:solidFill>
                  <a:schemeClr val="accent3"/>
                </a:solidFill>
              </a:rPr>
              <a:t> callout)</a:t>
            </a:r>
          </a:p>
          <a:p>
            <a:r>
              <a:rPr lang="en-US" b="1" dirty="0">
                <a:solidFill>
                  <a:schemeClr val="tx1"/>
                </a:solidFill>
              </a:rPr>
              <a:t>Charcoal BOLD:  55, 55, 55 (</a:t>
            </a:r>
            <a:r>
              <a:rPr lang="en-US" b="1" dirty="0" err="1">
                <a:solidFill>
                  <a:schemeClr val="tx1"/>
                </a:solidFill>
              </a:rPr>
              <a:t>definien</a:t>
            </a:r>
            <a:r>
              <a:rPr lang="en-US" b="1" dirty="0">
                <a:solidFill>
                  <a:schemeClr val="tx1"/>
                </a:solidFill>
              </a:rPr>
              <a:t> callout)</a:t>
            </a:r>
          </a:p>
          <a:p>
            <a:r>
              <a:rPr lang="en-US" b="0" dirty="0">
                <a:solidFill>
                  <a:schemeClr val="tx1"/>
                </a:solidFill>
              </a:rPr>
              <a:t>Charcoal: 55, 55, 55 (general text)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rgbClr val="000000"/>
                </a:solidFill>
              </a:rPr>
              <a:t>Black: 0, 0, 0 (equations and formulas, along with the grey box: 244, 244, 244 )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B73C1C-E472-5945-9B83-D182C52BA3AB}"/>
                  </a:ext>
                </a:extLst>
              </p:cNvPr>
              <p:cNvSpPr txBox="1"/>
              <p:nvPr userDrawn="1"/>
            </p:nvSpPr>
            <p:spPr>
              <a:xfrm>
                <a:off x="824089" y="3544711"/>
                <a:ext cx="56105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B73C1C-E472-5945-9B83-D182C52BA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 userDrawn="1"/>
            </p:nvSpPr>
            <p:spPr>
              <a:xfrm>
                <a:off x="824089" y="3544711"/>
                <a:ext cx="5610578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84191FD-7970-9E4E-BAAB-BA0093B5476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15834" y="1835855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39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!!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">
            <a:extLst>
              <a:ext uri="{FF2B5EF4-FFF2-40B4-BE49-F238E27FC236}">
                <a16:creationId xmlns:a16="http://schemas.microsoft.com/office/drawing/2014/main" id="{267B9625-5791-174B-A810-36656085BF55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3381DE1E-457F-764B-8041-524BE362F202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28EA626-72DB-7041-B75F-6D90DB3ADC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F5DFFF0-A796-7C4D-B4ED-5182D974A5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F7E450-A00A-9341-84D8-125978BE6E0A}"/>
              </a:ext>
            </a:extLst>
          </p:cNvPr>
          <p:cNvSpPr txBox="1"/>
          <p:nvPr userDrawn="1"/>
        </p:nvSpPr>
        <p:spPr>
          <a:xfrm>
            <a:off x="2864555" y="2264392"/>
            <a:ext cx="6462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910703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rgbClr val="009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695" tIns="22848" rIns="45695" bIns="22848" rtlCol="0" anchor="ctr"/>
          <a:lstStyle/>
          <a:p>
            <a:pPr algn="ctr"/>
            <a:endParaRPr lang="en-US" sz="1300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6370" y="684866"/>
            <a:ext cx="10557766" cy="2520671"/>
          </a:xfrm>
          <a:prstGeom prst="rect">
            <a:avLst/>
          </a:prstGeom>
        </p:spPr>
        <p:txBody>
          <a:bodyPr vert="horz" anchor="b"/>
          <a:lstStyle>
            <a:lvl1pPr algn="ctr">
              <a:defRPr sz="6000" b="1" i="0">
                <a:solidFill>
                  <a:srgbClr val="FFFFFF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175652" y="3224236"/>
            <a:ext cx="5790887" cy="86227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600" b="0" i="0" baseline="0">
                <a:solidFill>
                  <a:schemeClr val="tx1">
                    <a:lumMod val="20000"/>
                    <a:lumOff val="80000"/>
                  </a:schemeClr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defRPr>
            </a:lvl1pPr>
            <a:lvl2pPr marL="456971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2pPr>
            <a:lvl3pPr marL="913942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3pPr>
            <a:lvl4pPr marL="137091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4pPr>
            <a:lvl5pPr marL="1827883" indent="0">
              <a:buNone/>
              <a:defRPr>
                <a:solidFill>
                  <a:schemeClr val="tx1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date and or subtitle</a:t>
            </a:r>
          </a:p>
        </p:txBody>
      </p:sp>
    </p:spTree>
    <p:extLst>
      <p:ext uri="{BB962C8B-B14F-4D97-AF65-F5344CB8AC3E}">
        <p14:creationId xmlns:p14="http://schemas.microsoft.com/office/powerpoint/2010/main" val="3795786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 &amp;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579967" y="177800"/>
            <a:ext cx="11335875" cy="1143000"/>
          </a:xfrm>
          <a:prstGeom prst="rect">
            <a:avLst/>
          </a:prstGeom>
        </p:spPr>
        <p:txBody>
          <a:bodyPr/>
          <a:lstStyle>
            <a:lvl1pPr algn="l">
              <a:defRPr sz="375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87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1378479"/>
            <a:ext cx="10502900" cy="368458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1500"/>
              </a:spcBef>
              <a:buSzTx/>
              <a:buNone/>
              <a:defRPr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>
              <a:spcBef>
                <a:spcPts val="500"/>
              </a:spcBef>
              <a:buSzTx/>
              <a:buNone/>
              <a:defRPr sz="1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>
              <a:spcBef>
                <a:spcPts val="500"/>
              </a:spcBef>
              <a:buSzTx/>
              <a:buNone/>
              <a:defRPr sz="14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>
              <a:spcBef>
                <a:spcPts val="500"/>
              </a:spcBef>
              <a:buSzTx/>
              <a:buNone/>
              <a:defRPr sz="14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>
              <a:spcBef>
                <a:spcPts val="500"/>
              </a:spcBef>
              <a:buSzTx/>
              <a:buNone/>
              <a:defRPr sz="14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/>
          </a:p>
        </p:txBody>
      </p:sp>
      <p:sp>
        <p:nvSpPr>
          <p:cNvPr id="88" name="Rectangle"/>
          <p:cNvSpPr/>
          <p:nvPr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89" name="Rectangle"/>
          <p:cNvSpPr/>
          <p:nvPr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35764" cy="2286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6341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urse Title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2A6C-518B-9745-97A6-C23C825CC4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Course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A8794A-8FB1-7C49-A373-2446B9B127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Course Information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AE8239AA-9BD5-624A-A6A4-346203F988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78796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C2A6C-518B-9745-97A6-C23C825CC4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74FB2-50DD-114B-A69F-B0812501A0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32021" y="4084636"/>
            <a:ext cx="2127958" cy="2228129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1CE36BD-CADC-C540-9DFC-ED445E7F8B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20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header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BAE1C-2C32-ED49-A53C-1023D0DEE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0" i="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22970-DAC9-9F42-A3C5-508D18C2E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17385"/>
            <a:ext cx="10512424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00" b="1">
                <a:solidFill>
                  <a:srgbClr val="008DC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788D5E-66C9-3A42-BA11-E3201CB739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391" y="1769874"/>
            <a:ext cx="10635537" cy="4401431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0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18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CD1093BF-3B57-464C-8473-A53AE24F8E8A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4B1D028-DDE3-474F-8336-7C718E58AA22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84D3861E-7037-BF40-AA60-A4664232E6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028E245B-8CBC-034F-B1E3-8E992CC2D81B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465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ubheader, Bullets,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61979731-E69B-5C43-A963-97E4F4E2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0" i="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2CB3C52-F409-B440-A9E8-A410B21E4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17385"/>
            <a:ext cx="5159375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600" b="1">
                <a:solidFill>
                  <a:srgbClr val="008DC4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79D5DF4C-8EA3-A341-ACC0-177F13236C0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95392" y="1769874"/>
            <a:ext cx="4802183" cy="4401431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0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18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1DB3DB45-3860-1541-81D5-6E679B2E9A9D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84CB3147-7525-3E47-A94D-F988DC958009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F2C78D7-89EA-2040-92EE-C82094F4D3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4240D1E-F556-D043-A038-BECFA1130640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774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B90DA5-5098-B940-A3DC-AA13067A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0" i="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7713792-F2E0-2349-9E01-7A252CDCDDC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858631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6D6A7FD-6C05-5342-B834-E0E7BE1A4744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86603285-D8CE-0A4C-B73F-E48A74477B6A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934858C-35FD-6C48-8877-5800510C3F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764F57A-AD7A-6C47-B464-67DA8BEA11A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7265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FB90DA5-5098-B940-A3DC-AA13067A6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0" i="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7713792-F2E0-2349-9E01-7A252CDCDDC2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10842630" cy="48741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57200" indent="0">
              <a:buNone/>
              <a:defRPr sz="24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914400" indent="0">
              <a:buNone/>
              <a:defRPr sz="2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1371600" indent="0">
              <a:buNone/>
              <a:defRPr sz="20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828800" indent="0">
              <a:buNone/>
              <a:defRPr sz="18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46D6A7FD-6C05-5342-B834-E0E7BE1A4744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86603285-D8CE-0A4C-B73F-E48A74477B6A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934858C-35FD-6C48-8877-5800510C3F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9764F57A-AD7A-6C47-B464-67DA8BEA11A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016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Bullets,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BAA89-5BE2-BE47-B5B1-21BA9FA1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0" i="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3D060CE-D456-1E4D-BC0B-1135AF50E9F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5145083" cy="4874129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DBC07DC6-1935-3B40-AD1F-356EC58FCF6A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705C016-E629-0448-9B31-051C2A70633F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30FCF1E-A28B-B049-B25E-6BEDF536DC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A9E96E33-9C9A-6B42-A73C-1FC63A6E083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5045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Side by S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BAA89-5BE2-BE47-B5B1-21BA9FA12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200" b="0" i="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3D060CE-D456-1E4D-BC0B-1135AF50E9F1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52492" y="1291120"/>
            <a:ext cx="5145083" cy="4644139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DBC07DC6-1935-3B40-AD1F-356EC58FCF6A}"/>
              </a:ext>
            </a:extLst>
          </p:cNvPr>
          <p:cNvSpPr/>
          <p:nvPr userDrawn="1"/>
        </p:nvSpPr>
        <p:spPr>
          <a:xfrm>
            <a:off x="-21167" y="6227233"/>
            <a:ext cx="12234334" cy="635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705C016-E629-0448-9B31-051C2A70633F}"/>
              </a:ext>
            </a:extLst>
          </p:cNvPr>
          <p:cNvSpPr/>
          <p:nvPr userDrawn="1"/>
        </p:nvSpPr>
        <p:spPr>
          <a:xfrm>
            <a:off x="-12700" y="6171307"/>
            <a:ext cx="12217400" cy="55927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830FCF1E-A28B-B049-B25E-6BEDF536DC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6381" y="6390387"/>
            <a:ext cx="1567839" cy="30869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A9E96E33-9C9A-6B42-A73C-1FC63A6E083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18558" y="6429469"/>
            <a:ext cx="294953" cy="28725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7AA1A80-8C3A-A840-8E40-19C0A1FEEC6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050844" y="1291121"/>
            <a:ext cx="5145083" cy="4644140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>
              <a:defRPr sz="24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>
              <a:defRPr sz="2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>
              <a:defRPr sz="20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>
              <a:defRPr sz="18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4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87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3" r:id="rId5"/>
    <p:sldLayoutId id="2147483650" r:id="rId6"/>
    <p:sldLayoutId id="2147483665" r:id="rId7"/>
    <p:sldLayoutId id="2147483652" r:id="rId8"/>
    <p:sldLayoutId id="2147483663" r:id="rId9"/>
    <p:sldLayoutId id="2147483667" r:id="rId10"/>
    <p:sldLayoutId id="2147483654" r:id="rId11"/>
    <p:sldLayoutId id="2147483664" r:id="rId12"/>
    <p:sldLayoutId id="2147483666" r:id="rId13"/>
    <p:sldLayoutId id="2147483668" r:id="rId14"/>
    <p:sldLayoutId id="214748366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0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derboard.corp.amazon.com/tasks/703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5" y="3859309"/>
            <a:ext cx="9518073" cy="120964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MACHINE LEARNING ACCELERATOR</a:t>
            </a:r>
          </a:p>
          <a:p>
            <a:r>
              <a:rPr lang="en-US" sz="32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Graph Machine Learning – Lecture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C3C9EC-4E7E-3445-9D6B-E08EFFACB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4"/>
          <a:stretch/>
        </p:blipFill>
        <p:spPr>
          <a:xfrm>
            <a:off x="3760494" y="332511"/>
            <a:ext cx="4612956" cy="333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51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FE1F-9724-F24B-A193-C75E8DD5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GAT : Implementing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AE96B-1BD1-5043-9E2A-A9A949C9D7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43614" y="1462726"/>
            <a:ext cx="10842630" cy="4678147"/>
          </a:xfrm>
        </p:spPr>
        <p:txBody>
          <a:bodyPr/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What functional forms can the attention mechanism </a:t>
            </a:r>
            <a:r>
              <a:rPr lang="en-US" b="1" i="1" dirty="0"/>
              <a:t>a</a:t>
            </a:r>
            <a:r>
              <a:rPr lang="en-US" dirty="0"/>
              <a:t>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take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Most popular option : Use a single layer neural network</a:t>
            </a:r>
            <a:endParaRPr lang="en-US" dirty="0"/>
          </a:p>
          <a:p>
            <a:pPr lvl="1"/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Parameters of </a:t>
            </a:r>
            <a:r>
              <a:rPr lang="en-US" b="1" i="1" dirty="0"/>
              <a:t>a</a:t>
            </a:r>
            <a:r>
              <a:rPr lang="en-US" dirty="0"/>
              <a:t>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are trained jointly end-to-end with </a:t>
            </a:r>
            <a:r>
              <a:rPr lang="en-US" b="1" i="1" dirty="0" err="1"/>
              <a:t>W</a:t>
            </a:r>
            <a:r>
              <a:rPr lang="en-US" b="1" i="1" baseline="-25000" dirty="0" err="1"/>
              <a:t>k</a:t>
            </a:r>
            <a:r>
              <a:rPr lang="en-US" dirty="0"/>
              <a:t>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using backprop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78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FE1F-9724-F24B-A193-C75E8DD5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GAT :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AE96B-1BD1-5043-9E2A-A9A949C9D7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43614" y="1462726"/>
            <a:ext cx="10842630" cy="4678147"/>
          </a:xfrm>
        </p:spPr>
        <p:txBody>
          <a:bodyPr/>
          <a:lstStyle/>
          <a:p>
            <a:endParaRPr lang="en-US" dirty="0"/>
          </a:p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Learn different importance values for different neighbors</a:t>
            </a:r>
            <a:endParaRPr lang="en-US" dirty="0"/>
          </a:p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Trivially localized</a:t>
            </a:r>
            <a:endParaRPr lang="en-US" dirty="0"/>
          </a:p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Increase inductive capability : attention is a shared edge-wise mechanism, not a global graph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528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8A62D962-2CC0-7E48-9D8D-88B535A9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3938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What kind of GNN should you use?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8EF366-21B4-3343-8596-65CE0E4870FC}"/>
              </a:ext>
            </a:extLst>
          </p:cNvPr>
          <p:cNvSpPr txBox="1"/>
          <p:nvPr/>
        </p:nvSpPr>
        <p:spPr>
          <a:xfrm>
            <a:off x="559032" y="1364483"/>
            <a:ext cx="5757102" cy="4468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Overall all the GNN architectures are built on top of Message Passing and have very small iterative changes in their architectures.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 practice, based on the task and the application we may prefer to choose one particular architecture over the other.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57A36C-A9DF-3046-9CA2-BDD986CA8573}"/>
              </a:ext>
            </a:extLst>
          </p:cNvPr>
          <p:cNvGrpSpPr/>
          <p:nvPr/>
        </p:nvGrpSpPr>
        <p:grpSpPr>
          <a:xfrm>
            <a:off x="6748282" y="1806069"/>
            <a:ext cx="4326118" cy="3426331"/>
            <a:chOff x="6807549" y="2314069"/>
            <a:chExt cx="3908200" cy="309325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DD268D-B24C-AE49-8C95-F53313B5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961" y="4217739"/>
              <a:ext cx="1881013" cy="52493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B1B7631-29B7-7A40-85EC-E1E9FF40F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8434" y="2944313"/>
              <a:ext cx="1881010" cy="52493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4D5174B-47BE-5843-9910-3D6E2AEB8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7549" y="2314069"/>
              <a:ext cx="1881009" cy="54680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02ACC18-6C6D-1143-959B-393E311AD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94231" y="3574963"/>
              <a:ext cx="1881010" cy="52493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67B68D7-90F8-8C49-9621-27951614C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34736" y="4860516"/>
              <a:ext cx="1881013" cy="5468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627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D3291C-A9ED-5E4F-888F-BBE0B51CDDE9}"/>
              </a:ext>
            </a:extLst>
          </p:cNvPr>
          <p:cNvSpPr txBox="1"/>
          <p:nvPr/>
        </p:nvSpPr>
        <p:spPr>
          <a:xfrm>
            <a:off x="9649258" y="2564004"/>
            <a:ext cx="12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COMPUTER</a:t>
            </a:r>
          </a:p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SCIENCE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8A62D962-2CC0-7E48-9D8D-88B535A9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3938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What kind of GNN should you use?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C81F9-C23E-EE40-8ED9-ADE84CEB6510}"/>
              </a:ext>
            </a:extLst>
          </p:cNvPr>
          <p:cNvSpPr txBox="1"/>
          <p:nvPr/>
        </p:nvSpPr>
        <p:spPr>
          <a:xfrm>
            <a:off x="711198" y="1267495"/>
            <a:ext cx="9499601" cy="3882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b="1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GCN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: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Simple GNN model with self loops, normalization and shared parameters.</a:t>
            </a:r>
            <a:endParaRPr lang="en-US" sz="24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200" b="1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GraphSAGE</a:t>
            </a:r>
            <a:r>
              <a:rPr lang="en-IN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: </a:t>
            </a:r>
            <a:r>
              <a:rPr lang="en-IN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concatenation step to update nodes representation helps preserve the node information and aims to mitigate oversmoothing problem in GNNs to some extent.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GAT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: </a:t>
            </a:r>
            <a:r>
              <a:rPr lang="en-IN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Attention increases the representational capacity of a GNN model, especially where we have prior knowledge to indicate that some neighbours might be more informative than others.</a:t>
            </a:r>
          </a:p>
        </p:txBody>
      </p:sp>
    </p:spTree>
    <p:extLst>
      <p:ext uri="{BB962C8B-B14F-4D97-AF65-F5344CB8AC3E}">
        <p14:creationId xmlns:p14="http://schemas.microsoft.com/office/powerpoint/2010/main" val="1918102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3" y="2584690"/>
            <a:ext cx="9518073" cy="148854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Learning on Large Graphs</a:t>
            </a:r>
          </a:p>
        </p:txBody>
      </p:sp>
    </p:spTree>
    <p:extLst>
      <p:ext uri="{BB962C8B-B14F-4D97-AF65-F5344CB8AC3E}">
        <p14:creationId xmlns:p14="http://schemas.microsoft.com/office/powerpoint/2010/main" val="1926967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9D1F51-F6D1-5048-A156-1F81379D42D4}"/>
              </a:ext>
            </a:extLst>
          </p:cNvPr>
          <p:cNvSpPr txBox="1"/>
          <p:nvPr/>
        </p:nvSpPr>
        <p:spPr>
          <a:xfrm>
            <a:off x="7146872" y="1887367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MATHEMATICS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8FB9717-F5C8-194C-9F31-7153B9F0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Real World Graphs are Gigantic</a:t>
            </a:r>
            <a:endParaRPr lang="zh-CN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5CC188-2CD0-DB47-B390-C6F5F490B2B9}"/>
              </a:ext>
            </a:extLst>
          </p:cNvPr>
          <p:cNvSpPr/>
          <p:nvPr/>
        </p:nvSpPr>
        <p:spPr>
          <a:xfrm>
            <a:off x="764771" y="1476318"/>
            <a:ext cx="9692640" cy="3905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Application graphs can be extremely large – with millions of nodes and billions of edges: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Social networks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Recommendation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Knowledge graph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99442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9D1F51-F6D1-5048-A156-1F81379D42D4}"/>
              </a:ext>
            </a:extLst>
          </p:cNvPr>
          <p:cNvSpPr txBox="1"/>
          <p:nvPr/>
        </p:nvSpPr>
        <p:spPr>
          <a:xfrm>
            <a:off x="7146872" y="1887367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MATHEMATICS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8FB9717-F5C8-194C-9F31-7153B9F0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Real World Graphs are Gigantic</a:t>
            </a:r>
            <a:endParaRPr lang="zh-CN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D986E-4BC1-AC45-B61B-15A65F162F91}"/>
              </a:ext>
            </a:extLst>
          </p:cNvPr>
          <p:cNvSpPr txBox="1"/>
          <p:nvPr/>
        </p:nvSpPr>
        <p:spPr>
          <a:xfrm>
            <a:off x="5283746" y="4692464"/>
            <a:ext cx="215995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Knowledge graph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1825D0-DA05-4B4D-807F-8D1CF5B754A4}"/>
              </a:ext>
            </a:extLst>
          </p:cNvPr>
          <p:cNvSpPr txBox="1"/>
          <p:nvPr/>
        </p:nvSpPr>
        <p:spPr>
          <a:xfrm>
            <a:off x="5500343" y="5225445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|V|: 1M – 100M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5C20D6-6E97-9443-BCD8-6DAC8CFA0663}"/>
              </a:ext>
            </a:extLst>
          </p:cNvPr>
          <p:cNvSpPr txBox="1"/>
          <p:nvPr/>
        </p:nvSpPr>
        <p:spPr>
          <a:xfrm>
            <a:off x="9253785" y="4677481"/>
            <a:ext cx="219976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Recommendation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A2E13F-4CB8-1949-B71B-2D27623CC948}"/>
              </a:ext>
            </a:extLst>
          </p:cNvPr>
          <p:cNvSpPr txBox="1"/>
          <p:nvPr/>
        </p:nvSpPr>
        <p:spPr>
          <a:xfrm>
            <a:off x="9537114" y="522544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|V|: 1M – 1B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E8FD93-52E0-EF40-8EBF-D8607400E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21" y="1914112"/>
            <a:ext cx="2731681" cy="26996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DBD9A2-F976-474F-B9A2-56D94C15C3F9}"/>
              </a:ext>
            </a:extLst>
          </p:cNvPr>
          <p:cNvSpPr txBox="1"/>
          <p:nvPr/>
        </p:nvSpPr>
        <p:spPr>
          <a:xfrm>
            <a:off x="1170708" y="4698434"/>
            <a:ext cx="1863716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33" b="1" dirty="0"/>
              <a:t>Social 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5EA401-D4BE-A840-8ECA-81BDBC06C8FD}"/>
              </a:ext>
            </a:extLst>
          </p:cNvPr>
          <p:cNvSpPr txBox="1"/>
          <p:nvPr/>
        </p:nvSpPr>
        <p:spPr>
          <a:xfrm>
            <a:off x="1170708" y="5225445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|V|: 100M – 1B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734101-D3B8-E944-A82B-978AEEA44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711" y="1537855"/>
            <a:ext cx="1092308" cy="31088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91A238-79E5-CD4C-A014-9B8653BAF88D}"/>
              </a:ext>
            </a:extLst>
          </p:cNvPr>
          <p:cNvSpPr txBox="1"/>
          <p:nvPr/>
        </p:nvSpPr>
        <p:spPr>
          <a:xfrm>
            <a:off x="9068079" y="2588449"/>
            <a:ext cx="67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90EE6C-4482-5C48-B296-CEE030059B7F}"/>
              </a:ext>
            </a:extLst>
          </p:cNvPr>
          <p:cNvSpPr txBox="1"/>
          <p:nvPr/>
        </p:nvSpPr>
        <p:spPr>
          <a:xfrm>
            <a:off x="10817151" y="2957781"/>
            <a:ext cx="10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957A2-E889-4749-986C-C99137FCA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072" y="2209234"/>
            <a:ext cx="43053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69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8D919-F2E6-FC4D-B814-3AE722D2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Full Graph Training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2C2B02C-4B64-1441-971D-9F256390CB69}"/>
              </a:ext>
            </a:extLst>
          </p:cNvPr>
          <p:cNvSpPr txBox="1">
            <a:spLocks/>
          </p:cNvSpPr>
          <p:nvPr/>
        </p:nvSpPr>
        <p:spPr>
          <a:xfrm>
            <a:off x="657126" y="1548696"/>
            <a:ext cx="10355352" cy="41409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Use the whole graph to run the forward and backward pass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Memory consumption for a generic GNN model is proportional to |V| and |E|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 graph with 1B edges may require terabytes of memory</a:t>
            </a:r>
          </a:p>
          <a:p>
            <a:pPr>
              <a:lnSpc>
                <a:spcPct val="150000"/>
              </a:lnSpc>
            </a:pP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297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9D1F51-F6D1-5048-A156-1F81379D42D4}"/>
              </a:ext>
            </a:extLst>
          </p:cNvPr>
          <p:cNvSpPr txBox="1"/>
          <p:nvPr/>
        </p:nvSpPr>
        <p:spPr>
          <a:xfrm>
            <a:off x="7146872" y="1887367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MATHEMATICS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3C8C5C1-CC5A-8B41-891B-56C8BB90F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Mini-batch Training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631982-C8CD-114F-97E1-0C058219E2A0}"/>
              </a:ext>
            </a:extLst>
          </p:cNvPr>
          <p:cNvSpPr/>
          <p:nvPr/>
        </p:nvSpPr>
        <p:spPr>
          <a:xfrm>
            <a:off x="1540917" y="1434504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047673-2E9A-8441-8DF5-5DB15689BEC4}"/>
              </a:ext>
            </a:extLst>
          </p:cNvPr>
          <p:cNvSpPr/>
          <p:nvPr/>
        </p:nvSpPr>
        <p:spPr>
          <a:xfrm>
            <a:off x="1540917" y="1801492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897230-1A77-5641-B5F0-9279BE7BA7D7}"/>
              </a:ext>
            </a:extLst>
          </p:cNvPr>
          <p:cNvSpPr/>
          <p:nvPr/>
        </p:nvSpPr>
        <p:spPr>
          <a:xfrm>
            <a:off x="1540917" y="2168480"/>
            <a:ext cx="182880" cy="18288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9C95AB-C2E2-D74F-A98B-B1695243A31D}"/>
              </a:ext>
            </a:extLst>
          </p:cNvPr>
          <p:cNvSpPr/>
          <p:nvPr/>
        </p:nvSpPr>
        <p:spPr>
          <a:xfrm>
            <a:off x="1540917" y="2535468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6B6B1B-60E3-6749-8C7D-6F03433F5B5D}"/>
              </a:ext>
            </a:extLst>
          </p:cNvPr>
          <p:cNvSpPr/>
          <p:nvPr/>
        </p:nvSpPr>
        <p:spPr>
          <a:xfrm>
            <a:off x="1540917" y="2929007"/>
            <a:ext cx="182880" cy="18288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0E36CF-B0E7-AD46-B68E-A78561E8F295}"/>
              </a:ext>
            </a:extLst>
          </p:cNvPr>
          <p:cNvSpPr/>
          <p:nvPr/>
        </p:nvSpPr>
        <p:spPr>
          <a:xfrm>
            <a:off x="1540917" y="3295995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EA76FE-62C1-1540-B250-2CDB852C9968}"/>
              </a:ext>
            </a:extLst>
          </p:cNvPr>
          <p:cNvSpPr/>
          <p:nvPr/>
        </p:nvSpPr>
        <p:spPr>
          <a:xfrm>
            <a:off x="1540917" y="3662983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33D680E-1921-414C-AA0F-A00B7F4F917A}"/>
              </a:ext>
            </a:extLst>
          </p:cNvPr>
          <p:cNvSpPr/>
          <p:nvPr/>
        </p:nvSpPr>
        <p:spPr>
          <a:xfrm>
            <a:off x="1540917" y="4029971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A4F1D5-62AA-5645-9AC4-A62E2E929E18}"/>
              </a:ext>
            </a:extLst>
          </p:cNvPr>
          <p:cNvSpPr/>
          <p:nvPr/>
        </p:nvSpPr>
        <p:spPr>
          <a:xfrm>
            <a:off x="1540917" y="4423510"/>
            <a:ext cx="182880" cy="18288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27FE4B-866E-A44B-8DF5-F4F9839936C4}"/>
              </a:ext>
            </a:extLst>
          </p:cNvPr>
          <p:cNvSpPr/>
          <p:nvPr/>
        </p:nvSpPr>
        <p:spPr>
          <a:xfrm>
            <a:off x="1540917" y="4790498"/>
            <a:ext cx="182880" cy="18288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64BC378-C208-F94A-9723-C92E8D9BC7F6}"/>
              </a:ext>
            </a:extLst>
          </p:cNvPr>
          <p:cNvSpPr/>
          <p:nvPr/>
        </p:nvSpPr>
        <p:spPr>
          <a:xfrm>
            <a:off x="1540917" y="5157486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236A83-24FC-EE40-AA27-5F93FAEC25C5}"/>
              </a:ext>
            </a:extLst>
          </p:cNvPr>
          <p:cNvSpPr/>
          <p:nvPr/>
        </p:nvSpPr>
        <p:spPr>
          <a:xfrm>
            <a:off x="1540917" y="5524474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33E7E1-F439-C34C-861F-A20E01491DB4}"/>
              </a:ext>
            </a:extLst>
          </p:cNvPr>
          <p:cNvSpPr txBox="1"/>
          <p:nvPr/>
        </p:nvSpPr>
        <p:spPr>
          <a:xfrm>
            <a:off x="980155" y="5797406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Full Dataset</a:t>
            </a:r>
          </a:p>
        </p:txBody>
      </p:sp>
    </p:spTree>
    <p:extLst>
      <p:ext uri="{BB962C8B-B14F-4D97-AF65-F5344CB8AC3E}">
        <p14:creationId xmlns:p14="http://schemas.microsoft.com/office/powerpoint/2010/main" val="1439764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5344B94-DFED-EA48-B011-179B29E6D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Mini-batch Training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E49DE4-D13A-B04A-A121-53AD9082E6FA}"/>
              </a:ext>
            </a:extLst>
          </p:cNvPr>
          <p:cNvSpPr/>
          <p:nvPr/>
        </p:nvSpPr>
        <p:spPr>
          <a:xfrm>
            <a:off x="1474418" y="1435286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31217C-0479-9A4E-BA85-7AC4B35609EB}"/>
              </a:ext>
            </a:extLst>
          </p:cNvPr>
          <p:cNvSpPr/>
          <p:nvPr/>
        </p:nvSpPr>
        <p:spPr>
          <a:xfrm>
            <a:off x="1474418" y="1802274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CB7702-7A52-5D49-AA77-680226AD8C9D}"/>
              </a:ext>
            </a:extLst>
          </p:cNvPr>
          <p:cNvSpPr/>
          <p:nvPr/>
        </p:nvSpPr>
        <p:spPr>
          <a:xfrm>
            <a:off x="1474418" y="2169262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A6053D8-2988-834D-A001-C2D3CB345EE8}"/>
              </a:ext>
            </a:extLst>
          </p:cNvPr>
          <p:cNvSpPr/>
          <p:nvPr/>
        </p:nvSpPr>
        <p:spPr>
          <a:xfrm>
            <a:off x="1474418" y="2536250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B92B63-49DC-1D4B-AC0B-5DB30D9EFB55}"/>
              </a:ext>
            </a:extLst>
          </p:cNvPr>
          <p:cNvSpPr/>
          <p:nvPr/>
        </p:nvSpPr>
        <p:spPr>
          <a:xfrm>
            <a:off x="1474418" y="2929789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8DBAF1-7C7B-E743-B5B6-70E63C6447DB}"/>
              </a:ext>
            </a:extLst>
          </p:cNvPr>
          <p:cNvSpPr/>
          <p:nvPr/>
        </p:nvSpPr>
        <p:spPr>
          <a:xfrm>
            <a:off x="1474418" y="3296777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516CC0-A9AB-654D-9513-24C9EB4C9F19}"/>
              </a:ext>
            </a:extLst>
          </p:cNvPr>
          <p:cNvSpPr/>
          <p:nvPr/>
        </p:nvSpPr>
        <p:spPr>
          <a:xfrm>
            <a:off x="1474418" y="3663765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55B790-65E1-CA49-A7C6-233192E70042}"/>
              </a:ext>
            </a:extLst>
          </p:cNvPr>
          <p:cNvSpPr/>
          <p:nvPr/>
        </p:nvSpPr>
        <p:spPr>
          <a:xfrm>
            <a:off x="1474418" y="4030753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3237119-E35A-A640-B6EB-5EE7951A6B2D}"/>
              </a:ext>
            </a:extLst>
          </p:cNvPr>
          <p:cNvSpPr/>
          <p:nvPr/>
        </p:nvSpPr>
        <p:spPr>
          <a:xfrm>
            <a:off x="1474418" y="4424292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F51FCD5-336D-E44A-8D38-4E04A86CBFC0}"/>
              </a:ext>
            </a:extLst>
          </p:cNvPr>
          <p:cNvSpPr/>
          <p:nvPr/>
        </p:nvSpPr>
        <p:spPr>
          <a:xfrm>
            <a:off x="1474418" y="4791280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70D0B8C-14B5-9045-95DE-2BFB7799489F}"/>
              </a:ext>
            </a:extLst>
          </p:cNvPr>
          <p:cNvSpPr/>
          <p:nvPr/>
        </p:nvSpPr>
        <p:spPr>
          <a:xfrm>
            <a:off x="1474418" y="5158268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0A4ED6-B825-CC49-BF8E-44A6BC1F6370}"/>
              </a:ext>
            </a:extLst>
          </p:cNvPr>
          <p:cNvSpPr/>
          <p:nvPr/>
        </p:nvSpPr>
        <p:spPr>
          <a:xfrm>
            <a:off x="1474418" y="5525256"/>
            <a:ext cx="182880" cy="1828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5E340B-9804-2C4B-A21A-11A324E83F22}"/>
              </a:ext>
            </a:extLst>
          </p:cNvPr>
          <p:cNvSpPr/>
          <p:nvPr/>
        </p:nvSpPr>
        <p:spPr>
          <a:xfrm>
            <a:off x="4738727" y="2789178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90FE256-8987-3540-8A14-B97E04582392}"/>
              </a:ext>
            </a:extLst>
          </p:cNvPr>
          <p:cNvSpPr/>
          <p:nvPr/>
        </p:nvSpPr>
        <p:spPr>
          <a:xfrm>
            <a:off x="4738727" y="3156166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D76E0E7-4E64-504B-9AE5-D1F7CAB6DC2F}"/>
              </a:ext>
            </a:extLst>
          </p:cNvPr>
          <p:cNvSpPr/>
          <p:nvPr/>
        </p:nvSpPr>
        <p:spPr>
          <a:xfrm>
            <a:off x="4738727" y="3523154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40FF8A-1B18-DC4A-8ACC-EAC0FA308514}"/>
              </a:ext>
            </a:extLst>
          </p:cNvPr>
          <p:cNvSpPr/>
          <p:nvPr/>
        </p:nvSpPr>
        <p:spPr>
          <a:xfrm>
            <a:off x="4738727" y="3890142"/>
            <a:ext cx="182880" cy="18288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E9F6BC4-898D-B64B-9D17-7A88522A3224}"/>
              </a:ext>
            </a:extLst>
          </p:cNvPr>
          <p:cNvSpPr/>
          <p:nvPr/>
        </p:nvSpPr>
        <p:spPr>
          <a:xfrm>
            <a:off x="5788607" y="3201272"/>
            <a:ext cx="811161" cy="275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A275E748-07D8-2441-999F-13778A9CCC3C}"/>
              </a:ext>
            </a:extLst>
          </p:cNvPr>
          <p:cNvSpPr/>
          <p:nvPr/>
        </p:nvSpPr>
        <p:spPr>
          <a:xfrm>
            <a:off x="7174956" y="2671187"/>
            <a:ext cx="2757948" cy="1585943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ML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6127C8-D777-D243-B018-51B901BA3C14}"/>
              </a:ext>
            </a:extLst>
          </p:cNvPr>
          <p:cNvSpPr txBox="1"/>
          <p:nvPr/>
        </p:nvSpPr>
        <p:spPr>
          <a:xfrm>
            <a:off x="4332338" y="43273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Batching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DEF697-D3E3-7B45-84AE-A7C6CA320A72}"/>
              </a:ext>
            </a:extLst>
          </p:cNvPr>
          <p:cNvSpPr txBox="1"/>
          <p:nvPr/>
        </p:nvSpPr>
        <p:spPr>
          <a:xfrm>
            <a:off x="921964" y="5797406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Full Dataset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1A54361A-4558-9341-A6B9-55C75209A8C3}"/>
              </a:ext>
            </a:extLst>
          </p:cNvPr>
          <p:cNvSpPr/>
          <p:nvPr/>
        </p:nvSpPr>
        <p:spPr>
          <a:xfrm>
            <a:off x="2792432" y="3217155"/>
            <a:ext cx="811161" cy="275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9D05E3-2149-464D-978A-BFFC8E4C86A0}"/>
              </a:ext>
            </a:extLst>
          </p:cNvPr>
          <p:cNvSpPr txBox="1"/>
          <p:nvPr/>
        </p:nvSpPr>
        <p:spPr>
          <a:xfrm>
            <a:off x="5081161" y="5109757"/>
            <a:ext cx="4680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 points are independent and identically distributed (IID).</a:t>
            </a:r>
          </a:p>
        </p:txBody>
      </p:sp>
    </p:spTree>
    <p:extLst>
      <p:ext uri="{BB962C8B-B14F-4D97-AF65-F5344CB8AC3E}">
        <p14:creationId xmlns:p14="http://schemas.microsoft.com/office/powerpoint/2010/main" val="47225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EA87430-7EF4-5048-BE3B-4B725AC9A51D}"/>
              </a:ext>
            </a:extLst>
          </p:cNvPr>
          <p:cNvGrpSpPr/>
          <p:nvPr/>
        </p:nvGrpSpPr>
        <p:grpSpPr>
          <a:xfrm>
            <a:off x="644420" y="1191261"/>
            <a:ext cx="11020754" cy="4731478"/>
            <a:chOff x="867120" y="1178561"/>
            <a:chExt cx="11020754" cy="473147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5117EB0-EE96-D34A-8BC7-CCD9DA9FC5B9}"/>
                </a:ext>
              </a:extLst>
            </p:cNvPr>
            <p:cNvGrpSpPr/>
            <p:nvPr/>
          </p:nvGrpSpPr>
          <p:grpSpPr>
            <a:xfrm>
              <a:off x="4626481" y="1178867"/>
              <a:ext cx="3487689" cy="4731172"/>
              <a:chOff x="6402419" y="1178561"/>
              <a:chExt cx="5051644" cy="473117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08A5A7D9-9CEE-8946-A5C8-44D7E36B91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2420" y="1310105"/>
                <a:ext cx="5051643" cy="4599628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Day 2: 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Learning on Graphs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Deep Walk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Graph Neural Networks (GNNs)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Graph Convolution Networks (GCNs)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GCNs with DGL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435A74D-A1A0-DF41-A317-486FD6AA2861}"/>
                  </a:ext>
                </a:extLst>
              </p:cNvPr>
              <p:cNvSpPr/>
              <p:nvPr/>
            </p:nvSpPr>
            <p:spPr>
              <a:xfrm>
                <a:off x="6402419" y="1178561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2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F37D205-B021-B34E-AF0D-8D596261204A}"/>
                </a:ext>
              </a:extLst>
            </p:cNvPr>
            <p:cNvGrpSpPr/>
            <p:nvPr/>
          </p:nvGrpSpPr>
          <p:grpSpPr>
            <a:xfrm>
              <a:off x="867120" y="1178561"/>
              <a:ext cx="3487692" cy="4731172"/>
              <a:chOff x="6402419" y="1178561"/>
              <a:chExt cx="5051646" cy="473117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7440886E-E6FF-B94F-BAF7-22CC71D08B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2422" y="1310105"/>
                <a:ext cx="5051643" cy="4599628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Day 2: 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Intro to Graph Theory &amp; Network Analysis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Intro to ML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ML Application on Real World Graphs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DGL at a Glance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0D19F7D-C320-2D40-97E1-DE70044A265E}"/>
                  </a:ext>
                </a:extLst>
              </p:cNvPr>
              <p:cNvSpPr/>
              <p:nvPr/>
            </p:nvSpPr>
            <p:spPr>
              <a:xfrm>
                <a:off x="6402419" y="1178561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1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19B4F9D-47CD-6C44-9F79-8B95D65FC331}"/>
                </a:ext>
              </a:extLst>
            </p:cNvPr>
            <p:cNvGrpSpPr/>
            <p:nvPr/>
          </p:nvGrpSpPr>
          <p:grpSpPr>
            <a:xfrm>
              <a:off x="8400186" y="1178561"/>
              <a:ext cx="3487688" cy="4731172"/>
              <a:chOff x="6402419" y="1178561"/>
              <a:chExt cx="5051645" cy="473117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A464F8E6-50BF-3F47-A424-4B896511AA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2421" y="1310105"/>
                <a:ext cx="5051643" cy="4599628"/>
              </a:xfrm>
              <a:prstGeom prst="roundRect">
                <a:avLst>
                  <a:gd name="adj" fmla="val 3274"/>
                </a:avLst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vert="horz"/>
              <a:lstStyle>
                <a:lvl1pPr marL="249500" indent="-249500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457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Wingdings" charset="2"/>
                  <a:buChar char="§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428" indent="-228486" algn="l" defTabSz="997999" rtl="0" eaLnBrk="1" latinLnBrk="0" hangingPunct="1">
                  <a:lnSpc>
                    <a:spcPct val="100000"/>
                  </a:lnSpc>
                  <a:spcBef>
                    <a:spcPts val="800"/>
                  </a:spcBef>
                  <a:buFont typeface="Lucida Grande"/>
                  <a:buChar char="-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399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6370" indent="-228486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Lucida Grande"/>
                  <a:buChar char="-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44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43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42499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41498" indent="-249500" algn="l" defTabSz="997999" rtl="0" eaLnBrk="1" latinLnBrk="0" hangingPunct="1">
                  <a:lnSpc>
                    <a:spcPct val="90000"/>
                  </a:lnSpc>
                  <a:spcBef>
                    <a:spcPts val="545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Day 2: 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Advanced GNN architectures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Learning on large graphs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Heterogenous Graphs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Case Study : Recommender System with GCNs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sz="20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AMA</a:t>
                </a:r>
              </a:p>
              <a:p>
                <a:pPr>
                  <a:spcBef>
                    <a:spcPts val="1800"/>
                  </a:spcBef>
                </a:pPr>
                <a:endParaRPr lang="en-US" sz="20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3E13597-C3F2-B74D-992E-E9323CF51AA5}"/>
                  </a:ext>
                </a:extLst>
              </p:cNvPr>
              <p:cNvSpPr/>
              <p:nvPr/>
            </p:nvSpPr>
            <p:spPr>
              <a:xfrm>
                <a:off x="6402419" y="1178561"/>
                <a:ext cx="5051643" cy="595697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Lecture 3</a:t>
                </a:r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F2575E1-6342-9A43-AB6A-8F8D8A2B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143" y="229253"/>
            <a:ext cx="4773861" cy="992183"/>
          </a:xfrm>
        </p:spPr>
        <p:txBody>
          <a:bodyPr/>
          <a:lstStyle/>
          <a:p>
            <a:pPr algn="l"/>
            <a:r>
              <a:rPr lang="en-US" alt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Course Overview</a:t>
            </a:r>
            <a:endParaRPr lang="en-US" b="1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95339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8D919-F2E6-FC4D-B814-3AE722D25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7" y="479421"/>
            <a:ext cx="11132627" cy="992183"/>
          </a:xfrm>
        </p:spPr>
        <p:txBody>
          <a:bodyPr>
            <a:no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How to apply mini-batch training to graphs?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D1F51-F6D1-5048-A156-1F81379D42D4}"/>
              </a:ext>
            </a:extLst>
          </p:cNvPr>
          <p:cNvSpPr txBox="1"/>
          <p:nvPr/>
        </p:nvSpPr>
        <p:spPr>
          <a:xfrm>
            <a:off x="7146872" y="1887367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MATHEMATICS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23735F-00CF-3E4D-9E0E-A107455BC24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Nodes (data points) in graphs have edges (dependencies)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2089F98F-F7D0-FC45-AA9F-C312082B6CA7}"/>
              </a:ext>
            </a:extLst>
          </p:cNvPr>
          <p:cNvSpPr/>
          <p:nvPr/>
        </p:nvSpPr>
        <p:spPr>
          <a:xfrm>
            <a:off x="5932057" y="4166430"/>
            <a:ext cx="811161" cy="275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43C162-D0AE-E146-BCD8-3DFDCDFBD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62" y="2860610"/>
            <a:ext cx="3437632" cy="27285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1CAAAB-D5BC-6345-90C5-3FD068A02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908" y="3323535"/>
            <a:ext cx="2343190" cy="1961337"/>
          </a:xfrm>
          <a:prstGeom prst="rect">
            <a:avLst/>
          </a:prstGeom>
        </p:spPr>
      </p:pic>
      <p:pic>
        <p:nvPicPr>
          <p:cNvPr id="44" name="Graphic 43" descr="Question mark">
            <a:extLst>
              <a:ext uri="{FF2B5EF4-FFF2-40B4-BE49-F238E27FC236}">
                <a16:creationId xmlns:a16="http://schemas.microsoft.com/office/drawing/2014/main" id="{EDB76087-E57A-074A-BEF1-1C6C43C29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9388" y="40012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43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7E678A9F-6710-EB47-8C93-1970AA95F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Two-layer GNN : A Node Perspective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AEB9B6E-75E4-B644-AEBC-01B36821732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Compute the embedding of node 1 of layer 2</a:t>
            </a:r>
          </a:p>
          <a:p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B4B0C57-6556-BA4B-9909-399B1C8C5194}"/>
              </a:ext>
            </a:extLst>
          </p:cNvPr>
          <p:cNvGrpSpPr/>
          <p:nvPr/>
        </p:nvGrpSpPr>
        <p:grpSpPr>
          <a:xfrm>
            <a:off x="7312742" y="2822825"/>
            <a:ext cx="3366374" cy="3070290"/>
            <a:chOff x="8428990" y="3178664"/>
            <a:chExt cx="3366374" cy="307029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7F5D4C8-937F-9C4C-B619-E3415663524D}"/>
                </a:ext>
              </a:extLst>
            </p:cNvPr>
            <p:cNvSpPr/>
            <p:nvPr/>
          </p:nvSpPr>
          <p:spPr>
            <a:xfrm>
              <a:off x="10063480" y="3849061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6B47CAA-1AF9-1849-A010-2BADB5FB585C}"/>
                </a:ext>
              </a:extLst>
            </p:cNvPr>
            <p:cNvSpPr/>
            <p:nvPr/>
          </p:nvSpPr>
          <p:spPr>
            <a:xfrm>
              <a:off x="9336405" y="317866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69470B8-8EA7-6048-BEFD-61103C11488C}"/>
                </a:ext>
              </a:extLst>
            </p:cNvPr>
            <p:cNvSpPr/>
            <p:nvPr/>
          </p:nvSpPr>
          <p:spPr>
            <a:xfrm>
              <a:off x="9669780" y="491586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488BC24-5A4F-0D4B-9B41-C2A2C4808596}"/>
                </a:ext>
              </a:extLst>
            </p:cNvPr>
            <p:cNvSpPr/>
            <p:nvPr/>
          </p:nvSpPr>
          <p:spPr>
            <a:xfrm>
              <a:off x="11393581" y="403194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EEB31E1-84FA-9E40-80A4-18FBFEFBAF39}"/>
                </a:ext>
              </a:extLst>
            </p:cNvPr>
            <p:cNvSpPr/>
            <p:nvPr/>
          </p:nvSpPr>
          <p:spPr>
            <a:xfrm>
              <a:off x="10232390" y="5439899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0650667-E62A-A844-9084-57F82093155E}"/>
                </a:ext>
              </a:extLst>
            </p:cNvPr>
            <p:cNvSpPr/>
            <p:nvPr/>
          </p:nvSpPr>
          <p:spPr>
            <a:xfrm>
              <a:off x="9336405" y="428253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AEDE261-A1E4-F940-9A31-51C7E58E9B40}"/>
                </a:ext>
              </a:extLst>
            </p:cNvPr>
            <p:cNvSpPr/>
            <p:nvPr/>
          </p:nvSpPr>
          <p:spPr>
            <a:xfrm>
              <a:off x="10573796" y="3267002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6CB1500-CFC5-014D-9920-D22F2C4290E5}"/>
                </a:ext>
              </a:extLst>
            </p:cNvPr>
            <p:cNvSpPr/>
            <p:nvPr/>
          </p:nvSpPr>
          <p:spPr>
            <a:xfrm>
              <a:off x="10612120" y="4522393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1560D18-E73B-8546-B427-258CD2E1CF40}"/>
                </a:ext>
              </a:extLst>
            </p:cNvPr>
            <p:cNvSpPr/>
            <p:nvPr/>
          </p:nvSpPr>
          <p:spPr>
            <a:xfrm>
              <a:off x="8428990" y="464188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BDF4511-98A0-044D-8D59-AA44F86E59EF}"/>
                </a:ext>
              </a:extLst>
            </p:cNvPr>
            <p:cNvSpPr/>
            <p:nvPr/>
          </p:nvSpPr>
          <p:spPr>
            <a:xfrm>
              <a:off x="11170920" y="500764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FEB36F-CCCA-B64F-A7A5-E13985E85776}"/>
                </a:ext>
              </a:extLst>
            </p:cNvPr>
            <p:cNvSpPr txBox="1"/>
            <p:nvPr/>
          </p:nvSpPr>
          <p:spPr>
            <a:xfrm>
              <a:off x="11376660" y="403416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EE39174-A652-3043-8C14-55128420CFC5}"/>
                </a:ext>
              </a:extLst>
            </p:cNvPr>
            <p:cNvSpPr/>
            <p:nvPr/>
          </p:nvSpPr>
          <p:spPr>
            <a:xfrm>
              <a:off x="9213454" y="5875070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8053173-70FE-A444-9C30-40E09944938D}"/>
                </a:ext>
              </a:extLst>
            </p:cNvPr>
            <p:cNvSpPr txBox="1"/>
            <p:nvPr/>
          </p:nvSpPr>
          <p:spPr>
            <a:xfrm>
              <a:off x="9186982" y="58796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44D3A75-6277-8945-85D6-EB44FA7C21AB}"/>
                </a:ext>
              </a:extLst>
            </p:cNvPr>
            <p:cNvCxnSpPr>
              <a:stCxn id="32" idx="3"/>
              <a:endCxn id="26" idx="7"/>
            </p:cNvCxnSpPr>
            <p:nvPr/>
          </p:nvCxnSpPr>
          <p:spPr>
            <a:xfrm flipH="1">
              <a:off x="10375676" y="3579198"/>
              <a:ext cx="251684" cy="323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9940062-6FA7-FB45-95E5-819413FA8441}"/>
                </a:ext>
              </a:extLst>
            </p:cNvPr>
            <p:cNvCxnSpPr>
              <a:stCxn id="27" idx="5"/>
              <a:endCxn id="26" idx="1"/>
            </p:cNvCxnSpPr>
            <p:nvPr/>
          </p:nvCxnSpPr>
          <p:spPr>
            <a:xfrm>
              <a:off x="9648601" y="3490860"/>
              <a:ext cx="468443" cy="411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F03145F-7679-FE45-85E7-F8DDFB677279}"/>
                </a:ext>
              </a:extLst>
            </p:cNvPr>
            <p:cNvCxnSpPr>
              <a:stCxn id="26" idx="3"/>
              <a:endCxn id="31" idx="7"/>
            </p:cNvCxnSpPr>
            <p:nvPr/>
          </p:nvCxnSpPr>
          <p:spPr>
            <a:xfrm flipH="1">
              <a:off x="9648601" y="4161257"/>
              <a:ext cx="468443" cy="174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CB7D176-5220-CB4B-B99D-EFE536104DF0}"/>
                </a:ext>
              </a:extLst>
            </p:cNvPr>
            <p:cNvCxnSpPr>
              <a:stCxn id="26" idx="5"/>
              <a:endCxn id="33" idx="1"/>
            </p:cNvCxnSpPr>
            <p:nvPr/>
          </p:nvCxnSpPr>
          <p:spPr>
            <a:xfrm>
              <a:off x="10375676" y="4161257"/>
              <a:ext cx="290008" cy="414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74958C8-E56D-D446-956F-503158AA2CEC}"/>
                </a:ext>
              </a:extLst>
            </p:cNvPr>
            <p:cNvCxnSpPr>
              <a:cxnSpLocks/>
              <a:stCxn id="28" idx="6"/>
              <a:endCxn id="33" idx="3"/>
            </p:cNvCxnSpPr>
            <p:nvPr/>
          </p:nvCxnSpPr>
          <p:spPr>
            <a:xfrm flipV="1">
              <a:off x="10035540" y="4834589"/>
              <a:ext cx="630144" cy="264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1010BC6-EC80-B24E-A3DB-183F623F6BD7}"/>
                </a:ext>
              </a:extLst>
            </p:cNvPr>
            <p:cNvCxnSpPr>
              <a:stCxn id="32" idx="4"/>
              <a:endCxn id="33" idx="0"/>
            </p:cNvCxnSpPr>
            <p:nvPr/>
          </p:nvCxnSpPr>
          <p:spPr>
            <a:xfrm>
              <a:off x="10756676" y="3632762"/>
              <a:ext cx="38324" cy="889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BE5F375-39B6-F549-BF56-869DADB5C2BD}"/>
                </a:ext>
              </a:extLst>
            </p:cNvPr>
            <p:cNvCxnSpPr>
              <a:cxnSpLocks/>
              <a:stCxn id="34" idx="6"/>
              <a:endCxn id="31" idx="3"/>
            </p:cNvCxnSpPr>
            <p:nvPr/>
          </p:nvCxnSpPr>
          <p:spPr>
            <a:xfrm flipV="1">
              <a:off x="8794750" y="4594730"/>
              <a:ext cx="595219" cy="230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D74EBE5-05F0-AB4B-95D7-86C0BD099F57}"/>
                </a:ext>
              </a:extLst>
            </p:cNvPr>
            <p:cNvCxnSpPr>
              <a:stCxn id="28" idx="5"/>
              <a:endCxn id="30" idx="1"/>
            </p:cNvCxnSpPr>
            <p:nvPr/>
          </p:nvCxnSpPr>
          <p:spPr>
            <a:xfrm>
              <a:off x="9981976" y="5228057"/>
              <a:ext cx="303978" cy="265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CAE8AC2-4C44-E742-9079-EFCED682E7E0}"/>
                </a:ext>
              </a:extLst>
            </p:cNvPr>
            <p:cNvCxnSpPr>
              <a:stCxn id="35" idx="3"/>
              <a:endCxn id="30" idx="6"/>
            </p:cNvCxnSpPr>
            <p:nvPr/>
          </p:nvCxnSpPr>
          <p:spPr>
            <a:xfrm flipH="1">
              <a:off x="10598150" y="5319840"/>
              <a:ext cx="626334" cy="302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C24C07D-AFB8-E743-82C4-B02B0663F282}"/>
                </a:ext>
              </a:extLst>
            </p:cNvPr>
            <p:cNvCxnSpPr>
              <a:stCxn id="33" idx="5"/>
              <a:endCxn id="35" idx="1"/>
            </p:cNvCxnSpPr>
            <p:nvPr/>
          </p:nvCxnSpPr>
          <p:spPr>
            <a:xfrm>
              <a:off x="10924316" y="4834589"/>
              <a:ext cx="300168" cy="2266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6718247-FE6B-0F46-91D3-EEB71F7007D3}"/>
                </a:ext>
              </a:extLst>
            </p:cNvPr>
            <p:cNvCxnSpPr>
              <a:stCxn id="26" idx="4"/>
              <a:endCxn id="28" idx="0"/>
            </p:cNvCxnSpPr>
            <p:nvPr/>
          </p:nvCxnSpPr>
          <p:spPr>
            <a:xfrm flipH="1">
              <a:off x="9852660" y="4214821"/>
              <a:ext cx="393700" cy="701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9D27B0C-F442-BE47-9572-0182A3D0F997}"/>
                </a:ext>
              </a:extLst>
            </p:cNvPr>
            <p:cNvCxnSpPr>
              <a:stCxn id="33" idx="4"/>
              <a:endCxn id="30" idx="7"/>
            </p:cNvCxnSpPr>
            <p:nvPr/>
          </p:nvCxnSpPr>
          <p:spPr>
            <a:xfrm flipH="1">
              <a:off x="10544586" y="4888153"/>
              <a:ext cx="250414" cy="605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F79EE5C-4A8C-9747-963E-1F7C94DE9BFB}"/>
                </a:ext>
              </a:extLst>
            </p:cNvPr>
            <p:cNvCxnSpPr>
              <a:stCxn id="33" idx="6"/>
              <a:endCxn id="29" idx="3"/>
            </p:cNvCxnSpPr>
            <p:nvPr/>
          </p:nvCxnSpPr>
          <p:spPr>
            <a:xfrm flipV="1">
              <a:off x="10977880" y="4344137"/>
              <a:ext cx="469265" cy="36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F17C537-FCBE-844B-B0F8-0B7BA3AEC6F0}"/>
                </a:ext>
              </a:extLst>
            </p:cNvPr>
            <p:cNvCxnSpPr>
              <a:stCxn id="37" idx="7"/>
              <a:endCxn id="28" idx="4"/>
            </p:cNvCxnSpPr>
            <p:nvPr/>
          </p:nvCxnSpPr>
          <p:spPr>
            <a:xfrm flipV="1">
              <a:off x="9525650" y="5281621"/>
              <a:ext cx="327010" cy="64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33E3BA8-4AC2-5641-9A4C-695AD3B593FE}"/>
                </a:ext>
              </a:extLst>
            </p:cNvPr>
            <p:cNvCxnSpPr>
              <a:stCxn id="37" idx="6"/>
              <a:endCxn id="30" idx="3"/>
            </p:cNvCxnSpPr>
            <p:nvPr/>
          </p:nvCxnSpPr>
          <p:spPr>
            <a:xfrm flipV="1">
              <a:off x="9579214" y="5752095"/>
              <a:ext cx="706740" cy="305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0203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DCCF5422-366E-944B-892E-14E3A410CB8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sz="4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Two-layer GNN : A Node Perspective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DE65D126-DA08-954A-BAB4-036CAE2D34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Compute the embedding of node 1 of layer 2: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  <m: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AGGREGATE</m:t>
                        </m:r>
                      </m:e>
                      <m:sub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  <m:sup>
                            <m: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en-US" sz="2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sz="2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sz="2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CONCAT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(1)</m:t>
                        </m:r>
                      </m:sub>
                      <m: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endParaRPr lang="en-US" sz="2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DE65D126-DA08-954A-BAB4-036CAE2D3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 l="-965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90161EF8-89B0-014A-BDAF-5AC300EDFAB2}"/>
              </a:ext>
            </a:extLst>
          </p:cNvPr>
          <p:cNvGrpSpPr/>
          <p:nvPr/>
        </p:nvGrpSpPr>
        <p:grpSpPr>
          <a:xfrm>
            <a:off x="7312743" y="2808077"/>
            <a:ext cx="3366374" cy="3070290"/>
            <a:chOff x="8428990" y="3178664"/>
            <a:chExt cx="3366374" cy="307029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4A1070E-BB88-E443-8BD5-DD63A37BD130}"/>
                </a:ext>
              </a:extLst>
            </p:cNvPr>
            <p:cNvSpPr/>
            <p:nvPr/>
          </p:nvSpPr>
          <p:spPr>
            <a:xfrm>
              <a:off x="10063480" y="3849061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E01F826-00FF-584C-8DD9-FE2CAD2FBA9C}"/>
                </a:ext>
              </a:extLst>
            </p:cNvPr>
            <p:cNvSpPr/>
            <p:nvPr/>
          </p:nvSpPr>
          <p:spPr>
            <a:xfrm>
              <a:off x="9336405" y="3178664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77D64DF-8FD5-F141-852E-518BAA63D139}"/>
                </a:ext>
              </a:extLst>
            </p:cNvPr>
            <p:cNvSpPr/>
            <p:nvPr/>
          </p:nvSpPr>
          <p:spPr>
            <a:xfrm>
              <a:off x="9669780" y="4915861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1074337-2F35-254B-B3F5-1D38B004B52D}"/>
                </a:ext>
              </a:extLst>
            </p:cNvPr>
            <p:cNvSpPr/>
            <p:nvPr/>
          </p:nvSpPr>
          <p:spPr>
            <a:xfrm>
              <a:off x="11393581" y="403194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60C7C22-8DFB-2544-B684-29087ABDF7DF}"/>
                </a:ext>
              </a:extLst>
            </p:cNvPr>
            <p:cNvSpPr/>
            <p:nvPr/>
          </p:nvSpPr>
          <p:spPr>
            <a:xfrm>
              <a:off x="10232390" y="5439899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9568660-D690-FA4F-BF14-10E1605367BB}"/>
                </a:ext>
              </a:extLst>
            </p:cNvPr>
            <p:cNvSpPr/>
            <p:nvPr/>
          </p:nvSpPr>
          <p:spPr>
            <a:xfrm>
              <a:off x="9336405" y="4282534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6F3069-7E8F-1943-8EB3-677D6C09C198}"/>
                </a:ext>
              </a:extLst>
            </p:cNvPr>
            <p:cNvSpPr/>
            <p:nvPr/>
          </p:nvSpPr>
          <p:spPr>
            <a:xfrm>
              <a:off x="10573796" y="326700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6D993ACA-57CA-1F44-AC02-65EDDA5F12CA}"/>
                </a:ext>
              </a:extLst>
            </p:cNvPr>
            <p:cNvSpPr/>
            <p:nvPr/>
          </p:nvSpPr>
          <p:spPr>
            <a:xfrm>
              <a:off x="10612120" y="4522393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3DF1FF5-287C-5146-B07B-C20D4DB7F4F6}"/>
                </a:ext>
              </a:extLst>
            </p:cNvPr>
            <p:cNvSpPr/>
            <p:nvPr/>
          </p:nvSpPr>
          <p:spPr>
            <a:xfrm>
              <a:off x="8428990" y="464188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D64A27E-CCEB-7541-B8AB-899A5B86FA37}"/>
                </a:ext>
              </a:extLst>
            </p:cNvPr>
            <p:cNvSpPr/>
            <p:nvPr/>
          </p:nvSpPr>
          <p:spPr>
            <a:xfrm>
              <a:off x="11170920" y="500764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1D2663B-394A-194D-9C65-561420C01F25}"/>
                </a:ext>
              </a:extLst>
            </p:cNvPr>
            <p:cNvSpPr txBox="1"/>
            <p:nvPr/>
          </p:nvSpPr>
          <p:spPr>
            <a:xfrm>
              <a:off x="11376660" y="403416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C60138D-3A37-D34F-8C68-BFEB27D441BC}"/>
                </a:ext>
              </a:extLst>
            </p:cNvPr>
            <p:cNvSpPr/>
            <p:nvPr/>
          </p:nvSpPr>
          <p:spPr>
            <a:xfrm>
              <a:off x="9213454" y="5875070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082FA2B-81AD-7949-911F-698102E3B07A}"/>
                </a:ext>
              </a:extLst>
            </p:cNvPr>
            <p:cNvSpPr txBox="1"/>
            <p:nvPr/>
          </p:nvSpPr>
          <p:spPr>
            <a:xfrm>
              <a:off x="9186982" y="58796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F337FFC-B9EB-0645-B814-AB374582B75D}"/>
                </a:ext>
              </a:extLst>
            </p:cNvPr>
            <p:cNvCxnSpPr>
              <a:stCxn id="63" idx="3"/>
              <a:endCxn id="57" idx="7"/>
            </p:cNvCxnSpPr>
            <p:nvPr/>
          </p:nvCxnSpPr>
          <p:spPr>
            <a:xfrm flipH="1">
              <a:off x="10375676" y="3579198"/>
              <a:ext cx="251684" cy="323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9D73E3E-FDDE-D645-8622-78CC4B455B40}"/>
                </a:ext>
              </a:extLst>
            </p:cNvPr>
            <p:cNvCxnSpPr>
              <a:stCxn id="58" idx="5"/>
              <a:endCxn id="57" idx="1"/>
            </p:cNvCxnSpPr>
            <p:nvPr/>
          </p:nvCxnSpPr>
          <p:spPr>
            <a:xfrm>
              <a:off x="9648601" y="3490860"/>
              <a:ext cx="468443" cy="411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34396D2-D597-6D4F-BE45-3BC47137FDDB}"/>
                </a:ext>
              </a:extLst>
            </p:cNvPr>
            <p:cNvCxnSpPr>
              <a:stCxn id="57" idx="3"/>
              <a:endCxn id="62" idx="7"/>
            </p:cNvCxnSpPr>
            <p:nvPr/>
          </p:nvCxnSpPr>
          <p:spPr>
            <a:xfrm flipH="1">
              <a:off x="9648601" y="4161257"/>
              <a:ext cx="468443" cy="174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0CDB5CF-3A90-A44A-9027-B025F2D00DF4}"/>
                </a:ext>
              </a:extLst>
            </p:cNvPr>
            <p:cNvCxnSpPr>
              <a:stCxn id="57" idx="5"/>
              <a:endCxn id="64" idx="1"/>
            </p:cNvCxnSpPr>
            <p:nvPr/>
          </p:nvCxnSpPr>
          <p:spPr>
            <a:xfrm>
              <a:off x="10375676" y="4161257"/>
              <a:ext cx="290008" cy="414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4CCB830-87FE-764B-9DDE-11452F87C829}"/>
                </a:ext>
              </a:extLst>
            </p:cNvPr>
            <p:cNvCxnSpPr>
              <a:cxnSpLocks/>
              <a:stCxn id="59" idx="6"/>
              <a:endCxn id="64" idx="3"/>
            </p:cNvCxnSpPr>
            <p:nvPr/>
          </p:nvCxnSpPr>
          <p:spPr>
            <a:xfrm flipV="1">
              <a:off x="10035540" y="4834589"/>
              <a:ext cx="630144" cy="264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E29FB9E-550C-1E49-A5CA-334955B76E9A}"/>
                </a:ext>
              </a:extLst>
            </p:cNvPr>
            <p:cNvCxnSpPr>
              <a:stCxn id="63" idx="4"/>
              <a:endCxn id="64" idx="0"/>
            </p:cNvCxnSpPr>
            <p:nvPr/>
          </p:nvCxnSpPr>
          <p:spPr>
            <a:xfrm>
              <a:off x="10756676" y="3632762"/>
              <a:ext cx="38324" cy="889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B247E2C-9208-0942-BEFA-FDB40431F122}"/>
                </a:ext>
              </a:extLst>
            </p:cNvPr>
            <p:cNvCxnSpPr>
              <a:cxnSpLocks/>
              <a:stCxn id="65" idx="6"/>
              <a:endCxn id="62" idx="3"/>
            </p:cNvCxnSpPr>
            <p:nvPr/>
          </p:nvCxnSpPr>
          <p:spPr>
            <a:xfrm flipV="1">
              <a:off x="8794750" y="4594730"/>
              <a:ext cx="595219" cy="230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4D1F0FE-F31D-FF43-99D1-3B343C268C9D}"/>
                </a:ext>
              </a:extLst>
            </p:cNvPr>
            <p:cNvCxnSpPr>
              <a:stCxn id="59" idx="5"/>
              <a:endCxn id="61" idx="1"/>
            </p:cNvCxnSpPr>
            <p:nvPr/>
          </p:nvCxnSpPr>
          <p:spPr>
            <a:xfrm>
              <a:off x="9981976" y="5228057"/>
              <a:ext cx="303978" cy="265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AF099A2-75A1-0942-9418-4DC5F8C6A662}"/>
                </a:ext>
              </a:extLst>
            </p:cNvPr>
            <p:cNvCxnSpPr>
              <a:stCxn id="66" idx="3"/>
              <a:endCxn id="61" idx="6"/>
            </p:cNvCxnSpPr>
            <p:nvPr/>
          </p:nvCxnSpPr>
          <p:spPr>
            <a:xfrm flipH="1">
              <a:off x="10598150" y="5319840"/>
              <a:ext cx="626334" cy="302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36AE3C8-BB78-C44C-BA74-C1122566C6E0}"/>
                </a:ext>
              </a:extLst>
            </p:cNvPr>
            <p:cNvCxnSpPr>
              <a:stCxn id="64" idx="5"/>
              <a:endCxn id="66" idx="1"/>
            </p:cNvCxnSpPr>
            <p:nvPr/>
          </p:nvCxnSpPr>
          <p:spPr>
            <a:xfrm>
              <a:off x="10924316" y="4834589"/>
              <a:ext cx="300168" cy="2266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60B5036-AB94-5141-963C-5098A99376EE}"/>
                </a:ext>
              </a:extLst>
            </p:cNvPr>
            <p:cNvCxnSpPr>
              <a:stCxn id="57" idx="4"/>
              <a:endCxn id="59" idx="0"/>
            </p:cNvCxnSpPr>
            <p:nvPr/>
          </p:nvCxnSpPr>
          <p:spPr>
            <a:xfrm flipH="1">
              <a:off x="9852660" y="4214821"/>
              <a:ext cx="393700" cy="701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55F5D8F-42EA-244F-BC8F-4D1102A432D6}"/>
                </a:ext>
              </a:extLst>
            </p:cNvPr>
            <p:cNvCxnSpPr>
              <a:stCxn id="64" idx="4"/>
              <a:endCxn id="61" idx="7"/>
            </p:cNvCxnSpPr>
            <p:nvPr/>
          </p:nvCxnSpPr>
          <p:spPr>
            <a:xfrm flipH="1">
              <a:off x="10544586" y="4888153"/>
              <a:ext cx="250414" cy="605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3EB8F5D-1CB1-BE4E-9706-1F37FA6931B3}"/>
                </a:ext>
              </a:extLst>
            </p:cNvPr>
            <p:cNvCxnSpPr>
              <a:stCxn id="64" idx="6"/>
              <a:endCxn id="60" idx="3"/>
            </p:cNvCxnSpPr>
            <p:nvPr/>
          </p:nvCxnSpPr>
          <p:spPr>
            <a:xfrm flipV="1">
              <a:off x="10977880" y="4344137"/>
              <a:ext cx="469265" cy="36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C08C983-F5C5-0D49-8EA7-C3EB8E21721D}"/>
                </a:ext>
              </a:extLst>
            </p:cNvPr>
            <p:cNvCxnSpPr>
              <a:stCxn id="68" idx="7"/>
              <a:endCxn id="59" idx="4"/>
            </p:cNvCxnSpPr>
            <p:nvPr/>
          </p:nvCxnSpPr>
          <p:spPr>
            <a:xfrm flipV="1">
              <a:off x="9525650" y="5281621"/>
              <a:ext cx="327010" cy="64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B241D7D-2B21-BA46-B005-0E3015C46774}"/>
                </a:ext>
              </a:extLst>
            </p:cNvPr>
            <p:cNvCxnSpPr>
              <a:stCxn id="68" idx="6"/>
              <a:endCxn id="61" idx="3"/>
            </p:cNvCxnSpPr>
            <p:nvPr/>
          </p:nvCxnSpPr>
          <p:spPr>
            <a:xfrm flipV="1">
              <a:off x="9579214" y="5752095"/>
              <a:ext cx="706740" cy="305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5769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ED8E74-5ADE-A84A-9F0A-74C7DEA13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Two-layer GNN : A Node Perspective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5E898AF-C470-A14C-B3C0-44D920B7C2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7199078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Compute the embedding of node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of layer 1: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(2)</m:t>
                        </m:r>
                      </m:sub>
                      <m: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600" b="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AGGREGATE</m:t>
                        </m:r>
                      </m:e>
                      <m:sub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600" b="0" i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sz="26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sz="2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600" b="0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sz="2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CONCAT</m:t>
                    </m:r>
                    <m: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2600" b="0" i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(2)</m:t>
                        </m:r>
                      </m:sub>
                      <m: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lvl="1"/>
                <a:endParaRPr lang="en-US" sz="2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5E898AF-C470-A14C-B3C0-44D920B7C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7199078" cy="4351338"/>
              </a:xfrm>
              <a:prstGeom prst="rect">
                <a:avLst/>
              </a:prstGeom>
              <a:blipFill>
                <a:blip r:embed="rId3"/>
                <a:stretch>
                  <a:fillRect l="-1411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6D4904A5-6A85-4344-9253-DF5944FC55CC}"/>
              </a:ext>
            </a:extLst>
          </p:cNvPr>
          <p:cNvSpPr/>
          <p:nvPr/>
        </p:nvSpPr>
        <p:spPr>
          <a:xfrm>
            <a:off x="8947233" y="3478474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4A1B971-C3BC-974F-81D1-34CB44BD599E}"/>
              </a:ext>
            </a:extLst>
          </p:cNvPr>
          <p:cNvSpPr/>
          <p:nvPr/>
        </p:nvSpPr>
        <p:spPr>
          <a:xfrm>
            <a:off x="8220158" y="2808077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79BA86C-D6E0-B44C-9F8F-6515167A8CDE}"/>
              </a:ext>
            </a:extLst>
          </p:cNvPr>
          <p:cNvSpPr/>
          <p:nvPr/>
        </p:nvSpPr>
        <p:spPr>
          <a:xfrm>
            <a:off x="8553533" y="4545274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DE4DA4-90FB-F546-AC15-F48817B5D151}"/>
              </a:ext>
            </a:extLst>
          </p:cNvPr>
          <p:cNvSpPr/>
          <p:nvPr/>
        </p:nvSpPr>
        <p:spPr>
          <a:xfrm>
            <a:off x="10277334" y="3661354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D1DAD3-423D-4845-A5BC-5CD4E2B745D9}"/>
              </a:ext>
            </a:extLst>
          </p:cNvPr>
          <p:cNvSpPr/>
          <p:nvPr/>
        </p:nvSpPr>
        <p:spPr>
          <a:xfrm>
            <a:off x="9116143" y="5069312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A9A8BF-1B43-7840-877C-BF15F14C50B9}"/>
              </a:ext>
            </a:extLst>
          </p:cNvPr>
          <p:cNvSpPr/>
          <p:nvPr/>
        </p:nvSpPr>
        <p:spPr>
          <a:xfrm>
            <a:off x="8220158" y="391194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9E4464A-A3E9-C347-93C5-2BC96C8D662C}"/>
              </a:ext>
            </a:extLst>
          </p:cNvPr>
          <p:cNvSpPr/>
          <p:nvPr/>
        </p:nvSpPr>
        <p:spPr>
          <a:xfrm>
            <a:off x="9457549" y="2896415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871582-6A48-AF44-85BC-3923C5CA2CF9}"/>
              </a:ext>
            </a:extLst>
          </p:cNvPr>
          <p:cNvSpPr/>
          <p:nvPr/>
        </p:nvSpPr>
        <p:spPr>
          <a:xfrm>
            <a:off x="9495873" y="4151806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FE6C55A-CE37-2D48-AEB0-8992DA788776}"/>
              </a:ext>
            </a:extLst>
          </p:cNvPr>
          <p:cNvSpPr/>
          <p:nvPr/>
        </p:nvSpPr>
        <p:spPr>
          <a:xfrm>
            <a:off x="7312743" y="427129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A9A463-D8A6-3345-99EE-49908E6184CC}"/>
              </a:ext>
            </a:extLst>
          </p:cNvPr>
          <p:cNvSpPr/>
          <p:nvPr/>
        </p:nvSpPr>
        <p:spPr>
          <a:xfrm>
            <a:off x="10054673" y="463705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480FE2-99BD-824B-80FF-865648374A96}"/>
              </a:ext>
            </a:extLst>
          </p:cNvPr>
          <p:cNvSpPr txBox="1"/>
          <p:nvPr/>
        </p:nvSpPr>
        <p:spPr>
          <a:xfrm>
            <a:off x="10260413" y="36635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6C26E0-0166-2F47-BC31-3240DA052CAC}"/>
              </a:ext>
            </a:extLst>
          </p:cNvPr>
          <p:cNvSpPr/>
          <p:nvPr/>
        </p:nvSpPr>
        <p:spPr>
          <a:xfrm>
            <a:off x="8097207" y="5504483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0B514C-973B-3C47-BEBF-B8734E62C03A}"/>
              </a:ext>
            </a:extLst>
          </p:cNvPr>
          <p:cNvSpPr txBox="1"/>
          <p:nvPr/>
        </p:nvSpPr>
        <p:spPr>
          <a:xfrm>
            <a:off x="8070735" y="55226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E570D1-D653-B041-9071-393C2EE4A647}"/>
              </a:ext>
            </a:extLst>
          </p:cNvPr>
          <p:cNvCxnSpPr>
            <a:stCxn id="12" idx="3"/>
            <a:endCxn id="6" idx="7"/>
          </p:cNvCxnSpPr>
          <p:nvPr/>
        </p:nvCxnSpPr>
        <p:spPr>
          <a:xfrm flipH="1">
            <a:off x="9259429" y="3208611"/>
            <a:ext cx="251684" cy="32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AE051E-DCDF-EF43-90D1-DD8EE39E4440}"/>
              </a:ext>
            </a:extLst>
          </p:cNvPr>
          <p:cNvCxnSpPr>
            <a:stCxn id="7" idx="5"/>
            <a:endCxn id="6" idx="1"/>
          </p:cNvCxnSpPr>
          <p:nvPr/>
        </p:nvCxnSpPr>
        <p:spPr>
          <a:xfrm>
            <a:off x="8532354" y="3120273"/>
            <a:ext cx="468443" cy="411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982F16-E806-FD4C-8630-DA9A47F71EC3}"/>
              </a:ext>
            </a:extLst>
          </p:cNvPr>
          <p:cNvCxnSpPr>
            <a:stCxn id="6" idx="3"/>
            <a:endCxn id="11" idx="7"/>
          </p:cNvCxnSpPr>
          <p:nvPr/>
        </p:nvCxnSpPr>
        <p:spPr>
          <a:xfrm flipH="1">
            <a:off x="8532354" y="3790670"/>
            <a:ext cx="468443" cy="17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E49BC3-35CC-1B41-B9C5-662A7F6FD882}"/>
              </a:ext>
            </a:extLst>
          </p:cNvPr>
          <p:cNvCxnSpPr>
            <a:stCxn id="6" idx="5"/>
            <a:endCxn id="13" idx="1"/>
          </p:cNvCxnSpPr>
          <p:nvPr/>
        </p:nvCxnSpPr>
        <p:spPr>
          <a:xfrm>
            <a:off x="9259429" y="3790670"/>
            <a:ext cx="290008" cy="414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E693C0-E8B7-FB47-9740-D958CB822748}"/>
              </a:ext>
            </a:extLst>
          </p:cNvPr>
          <p:cNvCxnSpPr>
            <a:cxnSpLocks/>
            <a:stCxn id="8" idx="6"/>
            <a:endCxn id="13" idx="3"/>
          </p:cNvCxnSpPr>
          <p:nvPr/>
        </p:nvCxnSpPr>
        <p:spPr>
          <a:xfrm flipV="1">
            <a:off x="8919293" y="4464002"/>
            <a:ext cx="630144" cy="264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3C025F0-3191-7348-9BC9-5B05BC0B56CA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>
            <a:off x="9640429" y="3262175"/>
            <a:ext cx="38324" cy="889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C67DDC-9C9A-5442-B701-D39D2BC8684F}"/>
              </a:ext>
            </a:extLst>
          </p:cNvPr>
          <p:cNvCxnSpPr>
            <a:cxnSpLocks/>
            <a:stCxn id="14" idx="6"/>
            <a:endCxn id="11" idx="3"/>
          </p:cNvCxnSpPr>
          <p:nvPr/>
        </p:nvCxnSpPr>
        <p:spPr>
          <a:xfrm flipV="1">
            <a:off x="7678503" y="4224143"/>
            <a:ext cx="595219" cy="230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FB8FBCD-5CF7-0744-94E4-E3F822552C99}"/>
              </a:ext>
            </a:extLst>
          </p:cNvPr>
          <p:cNvCxnSpPr>
            <a:stCxn id="8" idx="5"/>
            <a:endCxn id="10" idx="1"/>
          </p:cNvCxnSpPr>
          <p:nvPr/>
        </p:nvCxnSpPr>
        <p:spPr>
          <a:xfrm>
            <a:off x="8865729" y="4857470"/>
            <a:ext cx="303978" cy="26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23D1852-B5BF-E24C-9B72-D535B64B142F}"/>
              </a:ext>
            </a:extLst>
          </p:cNvPr>
          <p:cNvCxnSpPr>
            <a:stCxn id="15" idx="3"/>
            <a:endCxn id="10" idx="6"/>
          </p:cNvCxnSpPr>
          <p:nvPr/>
        </p:nvCxnSpPr>
        <p:spPr>
          <a:xfrm flipH="1">
            <a:off x="9481903" y="4949253"/>
            <a:ext cx="626334" cy="302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4D73F1-EE39-144B-A814-75F27F83BE40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9808069" y="4464002"/>
            <a:ext cx="300168" cy="226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7E3B29-C7E6-7547-82FC-13EF5EC9276E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8736413" y="3844234"/>
            <a:ext cx="393700" cy="70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05F334-D9F7-0D4E-89C3-1EBF9788F176}"/>
              </a:ext>
            </a:extLst>
          </p:cNvPr>
          <p:cNvCxnSpPr>
            <a:stCxn id="13" idx="4"/>
            <a:endCxn id="10" idx="7"/>
          </p:cNvCxnSpPr>
          <p:nvPr/>
        </p:nvCxnSpPr>
        <p:spPr>
          <a:xfrm flipH="1">
            <a:off x="9428339" y="4517566"/>
            <a:ext cx="250414" cy="60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D38EC5-3204-F043-B1B5-92FE90F6D172}"/>
              </a:ext>
            </a:extLst>
          </p:cNvPr>
          <p:cNvCxnSpPr>
            <a:stCxn id="13" idx="6"/>
            <a:endCxn id="9" idx="3"/>
          </p:cNvCxnSpPr>
          <p:nvPr/>
        </p:nvCxnSpPr>
        <p:spPr>
          <a:xfrm flipV="1">
            <a:off x="9861633" y="3973550"/>
            <a:ext cx="469265" cy="361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AC9C5AA-C002-A647-B945-6968CD43E3C1}"/>
              </a:ext>
            </a:extLst>
          </p:cNvPr>
          <p:cNvCxnSpPr>
            <a:stCxn id="17" idx="7"/>
            <a:endCxn id="8" idx="4"/>
          </p:cNvCxnSpPr>
          <p:nvPr/>
        </p:nvCxnSpPr>
        <p:spPr>
          <a:xfrm flipV="1">
            <a:off x="8409403" y="4911034"/>
            <a:ext cx="327010" cy="647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CDF5E2-944A-AA42-91E5-12A2F657C7CF}"/>
              </a:ext>
            </a:extLst>
          </p:cNvPr>
          <p:cNvCxnSpPr>
            <a:stCxn id="17" idx="6"/>
            <a:endCxn id="10" idx="3"/>
          </p:cNvCxnSpPr>
          <p:nvPr/>
        </p:nvCxnSpPr>
        <p:spPr>
          <a:xfrm flipV="1">
            <a:off x="8462967" y="5381508"/>
            <a:ext cx="706740" cy="305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479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5457AE-654C-364F-B91F-AE4061ABA21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8840553" cy="8055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sz="4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Two-layer GNN : A Node Perspective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5AE6469-6D3F-ED41-9099-9BC2AA50D4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7199078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Compute the embedding of node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of layer 1: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(3)</m:t>
                        </m:r>
                      </m:sub>
                      <m:sup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600" b="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AGGREGATE</m:t>
                        </m:r>
                      </m:e>
                      <m:sub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600" b="0" i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600" b="0" i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sz="26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sz="2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600" b="0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sz="26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CONCAT</m:t>
                    </m:r>
                    <m: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2600" b="0" i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(3)</m:t>
                        </m:r>
                      </m:sub>
                      <m:sup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lvl="1"/>
                <a:endParaRPr lang="en-US" sz="2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5AE6469-6D3F-ED41-9099-9BC2AA50D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7199078" cy="4351338"/>
              </a:xfrm>
              <a:prstGeom prst="rect">
                <a:avLst/>
              </a:prstGeom>
              <a:blipFill>
                <a:blip r:embed="rId3"/>
                <a:stretch>
                  <a:fillRect l="-1411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480B227-DA0E-8549-830E-BCEC4058C011}"/>
              </a:ext>
            </a:extLst>
          </p:cNvPr>
          <p:cNvSpPr/>
          <p:nvPr/>
        </p:nvSpPr>
        <p:spPr>
          <a:xfrm>
            <a:off x="8947233" y="3478474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B3312B-ABFE-7D4F-9656-99697C371725}"/>
              </a:ext>
            </a:extLst>
          </p:cNvPr>
          <p:cNvSpPr/>
          <p:nvPr/>
        </p:nvSpPr>
        <p:spPr>
          <a:xfrm>
            <a:off x="8220158" y="280807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3C857C9-B993-9842-BA57-C66617AA21BD}"/>
              </a:ext>
            </a:extLst>
          </p:cNvPr>
          <p:cNvSpPr/>
          <p:nvPr/>
        </p:nvSpPr>
        <p:spPr>
          <a:xfrm>
            <a:off x="8553533" y="4545274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781A5C-E938-CE43-B0AB-7A516D1ACBD4}"/>
              </a:ext>
            </a:extLst>
          </p:cNvPr>
          <p:cNvSpPr/>
          <p:nvPr/>
        </p:nvSpPr>
        <p:spPr>
          <a:xfrm>
            <a:off x="10277334" y="3661354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788CD2-971A-4140-83AB-07C47A7E682E}"/>
              </a:ext>
            </a:extLst>
          </p:cNvPr>
          <p:cNvSpPr/>
          <p:nvPr/>
        </p:nvSpPr>
        <p:spPr>
          <a:xfrm>
            <a:off x="9116143" y="5069312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6CC056-668B-E149-957A-9D1C49526641}"/>
              </a:ext>
            </a:extLst>
          </p:cNvPr>
          <p:cNvSpPr/>
          <p:nvPr/>
        </p:nvSpPr>
        <p:spPr>
          <a:xfrm>
            <a:off x="8220158" y="391194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27651E-5A6F-F549-9905-5D4737AE78F8}"/>
              </a:ext>
            </a:extLst>
          </p:cNvPr>
          <p:cNvSpPr/>
          <p:nvPr/>
        </p:nvSpPr>
        <p:spPr>
          <a:xfrm>
            <a:off x="9457549" y="2896415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21D384-747D-8744-B7DC-F1B9DA7CE169}"/>
              </a:ext>
            </a:extLst>
          </p:cNvPr>
          <p:cNvSpPr/>
          <p:nvPr/>
        </p:nvSpPr>
        <p:spPr>
          <a:xfrm>
            <a:off x="9495873" y="4151806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C9C164-B98A-A047-AC5A-3084E2E5BB75}"/>
              </a:ext>
            </a:extLst>
          </p:cNvPr>
          <p:cNvSpPr/>
          <p:nvPr/>
        </p:nvSpPr>
        <p:spPr>
          <a:xfrm>
            <a:off x="7312743" y="427129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2C541E-9A9F-D34A-AF36-8B16B203DB06}"/>
              </a:ext>
            </a:extLst>
          </p:cNvPr>
          <p:cNvSpPr/>
          <p:nvPr/>
        </p:nvSpPr>
        <p:spPr>
          <a:xfrm>
            <a:off x="10054673" y="463705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E095C3-CFEB-8645-A932-B1059ECEB956}"/>
              </a:ext>
            </a:extLst>
          </p:cNvPr>
          <p:cNvSpPr txBox="1"/>
          <p:nvPr/>
        </p:nvSpPr>
        <p:spPr>
          <a:xfrm>
            <a:off x="10260413" y="36635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531AA4A-CE72-A84C-85FB-F46B913B55B1}"/>
              </a:ext>
            </a:extLst>
          </p:cNvPr>
          <p:cNvSpPr/>
          <p:nvPr/>
        </p:nvSpPr>
        <p:spPr>
          <a:xfrm>
            <a:off x="8097207" y="5504483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193410-27DF-9F44-AB0F-638396E1C899}"/>
              </a:ext>
            </a:extLst>
          </p:cNvPr>
          <p:cNvSpPr txBox="1"/>
          <p:nvPr/>
        </p:nvSpPr>
        <p:spPr>
          <a:xfrm>
            <a:off x="8070735" y="55226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8D4684-9710-D344-AEC6-751FFBCCFD90}"/>
              </a:ext>
            </a:extLst>
          </p:cNvPr>
          <p:cNvCxnSpPr>
            <a:stCxn id="12" idx="3"/>
            <a:endCxn id="6" idx="7"/>
          </p:cNvCxnSpPr>
          <p:nvPr/>
        </p:nvCxnSpPr>
        <p:spPr>
          <a:xfrm flipH="1">
            <a:off x="9259429" y="3208611"/>
            <a:ext cx="251684" cy="32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61475D-4C65-E94F-A3CB-34BF45B6BC37}"/>
              </a:ext>
            </a:extLst>
          </p:cNvPr>
          <p:cNvCxnSpPr>
            <a:stCxn id="7" idx="5"/>
            <a:endCxn id="6" idx="1"/>
          </p:cNvCxnSpPr>
          <p:nvPr/>
        </p:nvCxnSpPr>
        <p:spPr>
          <a:xfrm>
            <a:off x="8532354" y="3120273"/>
            <a:ext cx="468443" cy="411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EC027F-53AE-C54C-B195-DF46890E9388}"/>
              </a:ext>
            </a:extLst>
          </p:cNvPr>
          <p:cNvCxnSpPr>
            <a:stCxn id="6" idx="3"/>
            <a:endCxn id="11" idx="7"/>
          </p:cNvCxnSpPr>
          <p:nvPr/>
        </p:nvCxnSpPr>
        <p:spPr>
          <a:xfrm flipH="1">
            <a:off x="8532354" y="3790670"/>
            <a:ext cx="468443" cy="17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55CA89-EA85-FB47-A684-480C67EF1EED}"/>
              </a:ext>
            </a:extLst>
          </p:cNvPr>
          <p:cNvCxnSpPr>
            <a:stCxn id="6" idx="5"/>
            <a:endCxn id="13" idx="1"/>
          </p:cNvCxnSpPr>
          <p:nvPr/>
        </p:nvCxnSpPr>
        <p:spPr>
          <a:xfrm>
            <a:off x="9259429" y="3790670"/>
            <a:ext cx="290008" cy="414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1206D7-3C44-5740-80BA-9189CDFFC087}"/>
              </a:ext>
            </a:extLst>
          </p:cNvPr>
          <p:cNvCxnSpPr>
            <a:cxnSpLocks/>
            <a:stCxn id="8" idx="6"/>
            <a:endCxn id="13" idx="3"/>
          </p:cNvCxnSpPr>
          <p:nvPr/>
        </p:nvCxnSpPr>
        <p:spPr>
          <a:xfrm flipV="1">
            <a:off x="8919293" y="4464002"/>
            <a:ext cx="630144" cy="264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134CD6-C3A9-D940-A4F2-E609AA2BF274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>
            <a:off x="9640429" y="3262175"/>
            <a:ext cx="38324" cy="889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F95DEE-738D-294F-941E-AC3FF96860E5}"/>
              </a:ext>
            </a:extLst>
          </p:cNvPr>
          <p:cNvCxnSpPr>
            <a:cxnSpLocks/>
            <a:stCxn id="14" idx="6"/>
            <a:endCxn id="11" idx="3"/>
          </p:cNvCxnSpPr>
          <p:nvPr/>
        </p:nvCxnSpPr>
        <p:spPr>
          <a:xfrm flipV="1">
            <a:off x="7678503" y="4224143"/>
            <a:ext cx="595219" cy="230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F965F3-44E8-4E4B-9FDB-1FED47B15DDD}"/>
              </a:ext>
            </a:extLst>
          </p:cNvPr>
          <p:cNvCxnSpPr>
            <a:stCxn id="8" idx="5"/>
            <a:endCxn id="10" idx="1"/>
          </p:cNvCxnSpPr>
          <p:nvPr/>
        </p:nvCxnSpPr>
        <p:spPr>
          <a:xfrm>
            <a:off x="8865729" y="4857470"/>
            <a:ext cx="303978" cy="26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DA8A234-784E-0447-BF8F-380B0BBEC14D}"/>
              </a:ext>
            </a:extLst>
          </p:cNvPr>
          <p:cNvCxnSpPr>
            <a:stCxn id="15" idx="3"/>
            <a:endCxn id="10" idx="6"/>
          </p:cNvCxnSpPr>
          <p:nvPr/>
        </p:nvCxnSpPr>
        <p:spPr>
          <a:xfrm flipH="1">
            <a:off x="9481903" y="4949253"/>
            <a:ext cx="626334" cy="302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AE9922-0CBE-EB43-9CEC-B9B1E36DA134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9808069" y="4464002"/>
            <a:ext cx="300168" cy="226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886BFA-47F4-F44B-9F73-E9EDEA1BA663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8736413" y="3844234"/>
            <a:ext cx="393700" cy="70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81B4F8-1C2E-2141-BB85-3444F5207335}"/>
              </a:ext>
            </a:extLst>
          </p:cNvPr>
          <p:cNvCxnSpPr>
            <a:stCxn id="13" idx="4"/>
            <a:endCxn id="10" idx="7"/>
          </p:cNvCxnSpPr>
          <p:nvPr/>
        </p:nvCxnSpPr>
        <p:spPr>
          <a:xfrm flipH="1">
            <a:off x="9428339" y="4517566"/>
            <a:ext cx="250414" cy="60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E0ED2EB-1AB3-2C4E-8818-0DFEE6D2467F}"/>
              </a:ext>
            </a:extLst>
          </p:cNvPr>
          <p:cNvCxnSpPr>
            <a:stCxn id="13" idx="6"/>
            <a:endCxn id="9" idx="3"/>
          </p:cNvCxnSpPr>
          <p:nvPr/>
        </p:nvCxnSpPr>
        <p:spPr>
          <a:xfrm flipV="1">
            <a:off x="9861633" y="3973550"/>
            <a:ext cx="469265" cy="361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48198C-7E47-5547-9680-CCE2BAF59DB5}"/>
              </a:ext>
            </a:extLst>
          </p:cNvPr>
          <p:cNvCxnSpPr>
            <a:stCxn id="17" idx="7"/>
            <a:endCxn id="8" idx="4"/>
          </p:cNvCxnSpPr>
          <p:nvPr/>
        </p:nvCxnSpPr>
        <p:spPr>
          <a:xfrm flipV="1">
            <a:off x="8409403" y="4911034"/>
            <a:ext cx="327010" cy="647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2BD9B1F-1F7B-E84C-B55F-56A9EE90BE63}"/>
              </a:ext>
            </a:extLst>
          </p:cNvPr>
          <p:cNvCxnSpPr>
            <a:stCxn id="17" idx="6"/>
            <a:endCxn id="10" idx="3"/>
          </p:cNvCxnSpPr>
          <p:nvPr/>
        </p:nvCxnSpPr>
        <p:spPr>
          <a:xfrm flipV="1">
            <a:off x="8462967" y="5381508"/>
            <a:ext cx="706740" cy="305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086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A3B642-6115-634B-B5A3-C01A9DCCBF0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sz="4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Two-layer GNN : A Node Perspective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0FED9AD-4039-8A46-B2B1-83EFC6118F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825625"/>
                <a:ext cx="7320789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Compute the embedding of node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of layer 1: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(4)</m:t>
                        </m:r>
                      </m:sub>
                      <m:sup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600" b="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AGGREGATE</m:t>
                        </m:r>
                      </m:e>
                      <m:sub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600" b="0" i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600" b="0" i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600" b="0" i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  <m:sup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600" b="0" i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  <m:sup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600" b="0" i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  <m:sup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600" b="0" i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  <m:sup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sz="26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sz="2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600" b="0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sz="26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CONCAT</m:t>
                    </m:r>
                    <m: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2600" b="0" i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(4)</m:t>
                        </m:r>
                      </m:sub>
                      <m:sup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40FED9AD-4039-8A46-B2B1-83EFC6118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25625"/>
                <a:ext cx="7320789" cy="4351338"/>
              </a:xfrm>
              <a:prstGeom prst="rect">
                <a:avLst/>
              </a:prstGeom>
              <a:blipFill>
                <a:blip r:embed="rId3"/>
                <a:stretch>
                  <a:fillRect l="-1211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93E5A984-966D-1545-A07A-4BBD88B42317}"/>
              </a:ext>
            </a:extLst>
          </p:cNvPr>
          <p:cNvSpPr/>
          <p:nvPr/>
        </p:nvSpPr>
        <p:spPr>
          <a:xfrm>
            <a:off x="8947233" y="3478474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4AEDE9-55B3-594D-A1CB-E09111BD421D}"/>
              </a:ext>
            </a:extLst>
          </p:cNvPr>
          <p:cNvSpPr/>
          <p:nvPr/>
        </p:nvSpPr>
        <p:spPr>
          <a:xfrm>
            <a:off x="8220158" y="280807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9D4317-B7ED-214B-A330-813F8260F5B7}"/>
              </a:ext>
            </a:extLst>
          </p:cNvPr>
          <p:cNvSpPr/>
          <p:nvPr/>
        </p:nvSpPr>
        <p:spPr>
          <a:xfrm>
            <a:off x="8553533" y="4545274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E0B28A-1D35-044D-B3FC-26B808FBA5FF}"/>
              </a:ext>
            </a:extLst>
          </p:cNvPr>
          <p:cNvSpPr/>
          <p:nvPr/>
        </p:nvSpPr>
        <p:spPr>
          <a:xfrm>
            <a:off x="10277334" y="3661354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071507E-5BCC-6E42-943D-A7BA381382EC}"/>
              </a:ext>
            </a:extLst>
          </p:cNvPr>
          <p:cNvSpPr/>
          <p:nvPr/>
        </p:nvSpPr>
        <p:spPr>
          <a:xfrm>
            <a:off x="9116143" y="5069312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6A00E7-8CA6-5345-88DE-633281CF8966}"/>
              </a:ext>
            </a:extLst>
          </p:cNvPr>
          <p:cNvSpPr/>
          <p:nvPr/>
        </p:nvSpPr>
        <p:spPr>
          <a:xfrm>
            <a:off x="8220158" y="391194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933786-D759-D74B-9C1D-CE9045233628}"/>
              </a:ext>
            </a:extLst>
          </p:cNvPr>
          <p:cNvSpPr/>
          <p:nvPr/>
        </p:nvSpPr>
        <p:spPr>
          <a:xfrm>
            <a:off x="9457549" y="2896415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EFE7B6-6675-5F4E-9509-B5B5A8FE6A9F}"/>
              </a:ext>
            </a:extLst>
          </p:cNvPr>
          <p:cNvSpPr/>
          <p:nvPr/>
        </p:nvSpPr>
        <p:spPr>
          <a:xfrm>
            <a:off x="9495873" y="4151806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3B26B5-3A61-BA4D-B760-229043F1E8A2}"/>
              </a:ext>
            </a:extLst>
          </p:cNvPr>
          <p:cNvSpPr/>
          <p:nvPr/>
        </p:nvSpPr>
        <p:spPr>
          <a:xfrm>
            <a:off x="7312743" y="427129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73D747-BECE-AC44-B96B-EB8447639784}"/>
              </a:ext>
            </a:extLst>
          </p:cNvPr>
          <p:cNvSpPr/>
          <p:nvPr/>
        </p:nvSpPr>
        <p:spPr>
          <a:xfrm>
            <a:off x="10054673" y="4637057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C7EB12-0E33-B04A-9756-FE6CD7A66443}"/>
              </a:ext>
            </a:extLst>
          </p:cNvPr>
          <p:cNvSpPr txBox="1"/>
          <p:nvPr/>
        </p:nvSpPr>
        <p:spPr>
          <a:xfrm>
            <a:off x="10250862" y="364734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BC6558-B94F-C24D-85C1-B66D691281EC}"/>
              </a:ext>
            </a:extLst>
          </p:cNvPr>
          <p:cNvSpPr/>
          <p:nvPr/>
        </p:nvSpPr>
        <p:spPr>
          <a:xfrm>
            <a:off x="8097207" y="5504483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81E138-DF28-0B43-A541-B5E8C1BFDE0F}"/>
              </a:ext>
            </a:extLst>
          </p:cNvPr>
          <p:cNvSpPr txBox="1"/>
          <p:nvPr/>
        </p:nvSpPr>
        <p:spPr>
          <a:xfrm>
            <a:off x="8070735" y="55226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D345E5-DEC6-B044-A7AE-069B9FDB75C8}"/>
              </a:ext>
            </a:extLst>
          </p:cNvPr>
          <p:cNvCxnSpPr>
            <a:stCxn id="12" idx="3"/>
            <a:endCxn id="6" idx="7"/>
          </p:cNvCxnSpPr>
          <p:nvPr/>
        </p:nvCxnSpPr>
        <p:spPr>
          <a:xfrm flipH="1">
            <a:off x="9259429" y="3208611"/>
            <a:ext cx="251684" cy="32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B3D11E-32AA-6141-8772-4E91E70C7A79}"/>
              </a:ext>
            </a:extLst>
          </p:cNvPr>
          <p:cNvCxnSpPr>
            <a:stCxn id="7" idx="5"/>
            <a:endCxn id="6" idx="1"/>
          </p:cNvCxnSpPr>
          <p:nvPr/>
        </p:nvCxnSpPr>
        <p:spPr>
          <a:xfrm>
            <a:off x="8532354" y="3120273"/>
            <a:ext cx="468443" cy="411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101362-B5FC-D646-8E04-7FE53E0B4F45}"/>
              </a:ext>
            </a:extLst>
          </p:cNvPr>
          <p:cNvCxnSpPr>
            <a:stCxn id="6" idx="3"/>
            <a:endCxn id="11" idx="7"/>
          </p:cNvCxnSpPr>
          <p:nvPr/>
        </p:nvCxnSpPr>
        <p:spPr>
          <a:xfrm flipH="1">
            <a:off x="8532354" y="3790670"/>
            <a:ext cx="468443" cy="17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5809C9B-ABA3-1A4B-A3E5-F54307C000BB}"/>
              </a:ext>
            </a:extLst>
          </p:cNvPr>
          <p:cNvCxnSpPr>
            <a:stCxn id="6" idx="5"/>
            <a:endCxn id="13" idx="1"/>
          </p:cNvCxnSpPr>
          <p:nvPr/>
        </p:nvCxnSpPr>
        <p:spPr>
          <a:xfrm>
            <a:off x="9259429" y="3790670"/>
            <a:ext cx="290008" cy="414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AAF8310-FC6B-4341-AD46-A4009FF7B133}"/>
              </a:ext>
            </a:extLst>
          </p:cNvPr>
          <p:cNvCxnSpPr>
            <a:cxnSpLocks/>
            <a:stCxn id="8" idx="6"/>
            <a:endCxn id="13" idx="3"/>
          </p:cNvCxnSpPr>
          <p:nvPr/>
        </p:nvCxnSpPr>
        <p:spPr>
          <a:xfrm flipV="1">
            <a:off x="8919293" y="4464002"/>
            <a:ext cx="630144" cy="264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4FC398C-84F7-4441-BFF8-CFB263808D89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>
            <a:off x="9640429" y="3262175"/>
            <a:ext cx="38324" cy="889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850B2C8-95E5-7642-8468-4A34603823D7}"/>
              </a:ext>
            </a:extLst>
          </p:cNvPr>
          <p:cNvCxnSpPr>
            <a:cxnSpLocks/>
            <a:stCxn id="14" idx="6"/>
            <a:endCxn id="11" idx="3"/>
          </p:cNvCxnSpPr>
          <p:nvPr/>
        </p:nvCxnSpPr>
        <p:spPr>
          <a:xfrm flipV="1">
            <a:off x="7678503" y="4224143"/>
            <a:ext cx="595219" cy="230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1438222-3B27-D042-AF89-EA81E327A66E}"/>
              </a:ext>
            </a:extLst>
          </p:cNvPr>
          <p:cNvCxnSpPr>
            <a:stCxn id="8" idx="5"/>
            <a:endCxn id="10" idx="1"/>
          </p:cNvCxnSpPr>
          <p:nvPr/>
        </p:nvCxnSpPr>
        <p:spPr>
          <a:xfrm>
            <a:off x="8865729" y="4857470"/>
            <a:ext cx="303978" cy="26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08D9B76-96E0-E742-8D57-CB16AD6B2152}"/>
              </a:ext>
            </a:extLst>
          </p:cNvPr>
          <p:cNvCxnSpPr>
            <a:stCxn id="15" idx="3"/>
            <a:endCxn id="10" idx="6"/>
          </p:cNvCxnSpPr>
          <p:nvPr/>
        </p:nvCxnSpPr>
        <p:spPr>
          <a:xfrm flipH="1">
            <a:off x="9481903" y="4949253"/>
            <a:ext cx="626334" cy="302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A36D1A-BC15-1C43-9150-11C8FD0D0FDF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9808069" y="4464002"/>
            <a:ext cx="300168" cy="226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EA1B31-21FE-2B4A-8212-A87A72CFB362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8736413" y="3844234"/>
            <a:ext cx="393700" cy="70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B7DDE1-95C9-1A4C-9CAA-B61D5C6714D2}"/>
              </a:ext>
            </a:extLst>
          </p:cNvPr>
          <p:cNvCxnSpPr>
            <a:stCxn id="13" idx="4"/>
            <a:endCxn id="10" idx="7"/>
          </p:cNvCxnSpPr>
          <p:nvPr/>
        </p:nvCxnSpPr>
        <p:spPr>
          <a:xfrm flipH="1">
            <a:off x="9428339" y="4517566"/>
            <a:ext cx="250414" cy="60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9E1C03-3157-DA4F-B649-01796EA8868F}"/>
              </a:ext>
            </a:extLst>
          </p:cNvPr>
          <p:cNvCxnSpPr>
            <a:stCxn id="13" idx="6"/>
            <a:endCxn id="9" idx="3"/>
          </p:cNvCxnSpPr>
          <p:nvPr/>
        </p:nvCxnSpPr>
        <p:spPr>
          <a:xfrm flipV="1">
            <a:off x="9861633" y="3973550"/>
            <a:ext cx="469265" cy="361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285A684-214F-1E4A-AF2F-6FD11F476C46}"/>
              </a:ext>
            </a:extLst>
          </p:cNvPr>
          <p:cNvCxnSpPr>
            <a:stCxn id="17" idx="7"/>
            <a:endCxn id="8" idx="4"/>
          </p:cNvCxnSpPr>
          <p:nvPr/>
        </p:nvCxnSpPr>
        <p:spPr>
          <a:xfrm flipV="1">
            <a:off x="8409403" y="4911034"/>
            <a:ext cx="327010" cy="647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CDB17F-23E3-1345-8749-964E4973342F}"/>
              </a:ext>
            </a:extLst>
          </p:cNvPr>
          <p:cNvCxnSpPr>
            <a:stCxn id="17" idx="6"/>
            <a:endCxn id="10" idx="3"/>
          </p:cNvCxnSpPr>
          <p:nvPr/>
        </p:nvCxnSpPr>
        <p:spPr>
          <a:xfrm flipV="1">
            <a:off x="8462967" y="5381508"/>
            <a:ext cx="706740" cy="305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35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64DDD9-6C7A-8947-8950-DA0B3507B5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sz="4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Two-layer GNN : A Node Perspective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AB2AA54-E4A2-0444-A71C-850DAA705E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7199078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Compute the embedding of node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2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of layer 1: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(5)</m:t>
                        </m:r>
                      </m:sub>
                      <m:sup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600" b="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AGGREGATE</m:t>
                        </m:r>
                      </m:e>
                      <m:sub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600" b="0" i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600" b="0" i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  <m:sup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sz="26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sz="2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600" b="0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sz="26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CONCAT</m:t>
                    </m:r>
                    <m: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2600" b="0" i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(5)</m:t>
                        </m:r>
                      </m:sub>
                      <m:sup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AB2AA54-E4A2-0444-A71C-850DAA705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7199078" cy="4351338"/>
              </a:xfrm>
              <a:prstGeom prst="rect">
                <a:avLst/>
              </a:prstGeom>
              <a:blipFill>
                <a:blip r:embed="rId3"/>
                <a:stretch>
                  <a:fillRect l="-1411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EB50D6C-4B84-B14B-AEF1-5C0CDCDDAC89}"/>
              </a:ext>
            </a:extLst>
          </p:cNvPr>
          <p:cNvSpPr/>
          <p:nvPr/>
        </p:nvSpPr>
        <p:spPr>
          <a:xfrm>
            <a:off x="8947233" y="3478474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712C7F-D326-9F4E-8239-BF393B7B7765}"/>
              </a:ext>
            </a:extLst>
          </p:cNvPr>
          <p:cNvSpPr/>
          <p:nvPr/>
        </p:nvSpPr>
        <p:spPr>
          <a:xfrm>
            <a:off x="8220158" y="280807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62440F-8DB1-1E45-AC66-8FB312290856}"/>
              </a:ext>
            </a:extLst>
          </p:cNvPr>
          <p:cNvSpPr/>
          <p:nvPr/>
        </p:nvSpPr>
        <p:spPr>
          <a:xfrm>
            <a:off x="8553533" y="4545274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77DACC2-8AFB-994F-951A-0895FF28856C}"/>
              </a:ext>
            </a:extLst>
          </p:cNvPr>
          <p:cNvSpPr/>
          <p:nvPr/>
        </p:nvSpPr>
        <p:spPr>
          <a:xfrm>
            <a:off x="10277334" y="3661354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B5AF10-3A3A-1B47-A068-A13CF2CBAE46}"/>
              </a:ext>
            </a:extLst>
          </p:cNvPr>
          <p:cNvSpPr/>
          <p:nvPr/>
        </p:nvSpPr>
        <p:spPr>
          <a:xfrm>
            <a:off x="9116143" y="5069312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BB0CB7-0E46-B24B-957E-C03DFD5BA633}"/>
              </a:ext>
            </a:extLst>
          </p:cNvPr>
          <p:cNvSpPr/>
          <p:nvPr/>
        </p:nvSpPr>
        <p:spPr>
          <a:xfrm>
            <a:off x="8220158" y="3911947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EC7909-490B-F44B-8B9F-FF9852783223}"/>
              </a:ext>
            </a:extLst>
          </p:cNvPr>
          <p:cNvSpPr/>
          <p:nvPr/>
        </p:nvSpPr>
        <p:spPr>
          <a:xfrm>
            <a:off x="9457549" y="2896415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78E8B2-6786-824E-B680-7595D3BF0764}"/>
              </a:ext>
            </a:extLst>
          </p:cNvPr>
          <p:cNvSpPr/>
          <p:nvPr/>
        </p:nvSpPr>
        <p:spPr>
          <a:xfrm>
            <a:off x="9495873" y="4151806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3744A6-B382-7441-8136-DE0034800CD1}"/>
              </a:ext>
            </a:extLst>
          </p:cNvPr>
          <p:cNvSpPr/>
          <p:nvPr/>
        </p:nvSpPr>
        <p:spPr>
          <a:xfrm>
            <a:off x="7312743" y="4271297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6926BEB-31C8-9B46-B08C-B5E9167B436E}"/>
              </a:ext>
            </a:extLst>
          </p:cNvPr>
          <p:cNvSpPr/>
          <p:nvPr/>
        </p:nvSpPr>
        <p:spPr>
          <a:xfrm>
            <a:off x="10054673" y="463705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DD1AF8-204B-B944-A3C4-DB511F4D68F5}"/>
              </a:ext>
            </a:extLst>
          </p:cNvPr>
          <p:cNvSpPr txBox="1"/>
          <p:nvPr/>
        </p:nvSpPr>
        <p:spPr>
          <a:xfrm>
            <a:off x="10260413" y="36635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B3AB83-0F8A-954A-AF36-4A215F14C143}"/>
              </a:ext>
            </a:extLst>
          </p:cNvPr>
          <p:cNvSpPr/>
          <p:nvPr/>
        </p:nvSpPr>
        <p:spPr>
          <a:xfrm>
            <a:off x="8097207" y="5504483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CDADD9-8462-6441-A2FA-EA66F2792181}"/>
              </a:ext>
            </a:extLst>
          </p:cNvPr>
          <p:cNvSpPr txBox="1"/>
          <p:nvPr/>
        </p:nvSpPr>
        <p:spPr>
          <a:xfrm>
            <a:off x="8070735" y="55226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04D85C-D844-124C-BC96-B9B4E5B5147A}"/>
              </a:ext>
            </a:extLst>
          </p:cNvPr>
          <p:cNvCxnSpPr>
            <a:stCxn id="12" idx="3"/>
            <a:endCxn id="6" idx="7"/>
          </p:cNvCxnSpPr>
          <p:nvPr/>
        </p:nvCxnSpPr>
        <p:spPr>
          <a:xfrm flipH="1">
            <a:off x="9259429" y="3208611"/>
            <a:ext cx="251684" cy="32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EC64E3-6C89-AA43-9263-F6A5F40CA1EE}"/>
              </a:ext>
            </a:extLst>
          </p:cNvPr>
          <p:cNvCxnSpPr>
            <a:stCxn id="7" idx="5"/>
            <a:endCxn id="6" idx="1"/>
          </p:cNvCxnSpPr>
          <p:nvPr/>
        </p:nvCxnSpPr>
        <p:spPr>
          <a:xfrm>
            <a:off x="8532354" y="3120273"/>
            <a:ext cx="468443" cy="411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22C0C1-53B9-4949-804A-4AC2B9E68DCA}"/>
              </a:ext>
            </a:extLst>
          </p:cNvPr>
          <p:cNvCxnSpPr>
            <a:stCxn id="6" idx="3"/>
            <a:endCxn id="11" idx="7"/>
          </p:cNvCxnSpPr>
          <p:nvPr/>
        </p:nvCxnSpPr>
        <p:spPr>
          <a:xfrm flipH="1">
            <a:off x="8532354" y="3790670"/>
            <a:ext cx="468443" cy="17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F7C1EE-D556-E545-B9E1-B9DD3CC95519}"/>
              </a:ext>
            </a:extLst>
          </p:cNvPr>
          <p:cNvCxnSpPr>
            <a:stCxn id="6" idx="5"/>
            <a:endCxn id="13" idx="1"/>
          </p:cNvCxnSpPr>
          <p:nvPr/>
        </p:nvCxnSpPr>
        <p:spPr>
          <a:xfrm>
            <a:off x="9259429" y="3790670"/>
            <a:ext cx="290008" cy="414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07CE7A-B4D3-F845-BD74-CB6DB1A20F50}"/>
              </a:ext>
            </a:extLst>
          </p:cNvPr>
          <p:cNvCxnSpPr>
            <a:cxnSpLocks/>
            <a:stCxn id="8" idx="6"/>
            <a:endCxn id="13" idx="3"/>
          </p:cNvCxnSpPr>
          <p:nvPr/>
        </p:nvCxnSpPr>
        <p:spPr>
          <a:xfrm flipV="1">
            <a:off x="8919293" y="4464002"/>
            <a:ext cx="630144" cy="264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A463E65-7917-134B-868E-3B93E1AABF80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>
            <a:off x="9640429" y="3262175"/>
            <a:ext cx="38324" cy="889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1D79C0-D386-984E-A12E-5426647278D0}"/>
              </a:ext>
            </a:extLst>
          </p:cNvPr>
          <p:cNvCxnSpPr>
            <a:cxnSpLocks/>
            <a:stCxn id="14" idx="6"/>
            <a:endCxn id="11" idx="3"/>
          </p:cNvCxnSpPr>
          <p:nvPr/>
        </p:nvCxnSpPr>
        <p:spPr>
          <a:xfrm flipV="1">
            <a:off x="7678503" y="4224143"/>
            <a:ext cx="595219" cy="230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A4E026-4D58-104E-BA90-37DCCD71D24A}"/>
              </a:ext>
            </a:extLst>
          </p:cNvPr>
          <p:cNvCxnSpPr>
            <a:stCxn id="8" idx="5"/>
            <a:endCxn id="10" idx="1"/>
          </p:cNvCxnSpPr>
          <p:nvPr/>
        </p:nvCxnSpPr>
        <p:spPr>
          <a:xfrm>
            <a:off x="8865729" y="4857470"/>
            <a:ext cx="303978" cy="26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3F8682-D6A1-FA47-802A-9B27C4B2AA75}"/>
              </a:ext>
            </a:extLst>
          </p:cNvPr>
          <p:cNvCxnSpPr>
            <a:stCxn id="15" idx="3"/>
            <a:endCxn id="10" idx="6"/>
          </p:cNvCxnSpPr>
          <p:nvPr/>
        </p:nvCxnSpPr>
        <p:spPr>
          <a:xfrm flipH="1">
            <a:off x="9481903" y="4949253"/>
            <a:ext cx="626334" cy="302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37AF4D3-AAF4-2442-B8BB-741B8E49EE24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9808069" y="4464002"/>
            <a:ext cx="300168" cy="226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3EE0AF7-CDED-D34B-86C0-AC63331ABFD3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8736413" y="3844234"/>
            <a:ext cx="393700" cy="70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D1B601-B2E5-4B42-8081-9D66B00D7482}"/>
              </a:ext>
            </a:extLst>
          </p:cNvPr>
          <p:cNvCxnSpPr>
            <a:stCxn id="13" idx="4"/>
            <a:endCxn id="10" idx="7"/>
          </p:cNvCxnSpPr>
          <p:nvPr/>
        </p:nvCxnSpPr>
        <p:spPr>
          <a:xfrm flipH="1">
            <a:off x="9428339" y="4517566"/>
            <a:ext cx="250414" cy="60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0A70169-07F7-5F4C-B712-E57BE24CBCFB}"/>
              </a:ext>
            </a:extLst>
          </p:cNvPr>
          <p:cNvCxnSpPr>
            <a:stCxn id="13" idx="6"/>
            <a:endCxn id="9" idx="3"/>
          </p:cNvCxnSpPr>
          <p:nvPr/>
        </p:nvCxnSpPr>
        <p:spPr>
          <a:xfrm flipV="1">
            <a:off x="9861633" y="3973550"/>
            <a:ext cx="469265" cy="361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2AAFD6E-65F6-B747-ACB6-E86518B20582}"/>
              </a:ext>
            </a:extLst>
          </p:cNvPr>
          <p:cNvCxnSpPr>
            <a:stCxn id="17" idx="7"/>
            <a:endCxn id="8" idx="4"/>
          </p:cNvCxnSpPr>
          <p:nvPr/>
        </p:nvCxnSpPr>
        <p:spPr>
          <a:xfrm flipV="1">
            <a:off x="8409403" y="4911034"/>
            <a:ext cx="327010" cy="647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DA5FC5-6122-CA4B-81EB-6A7330A7ACDD}"/>
              </a:ext>
            </a:extLst>
          </p:cNvPr>
          <p:cNvCxnSpPr>
            <a:stCxn id="17" idx="6"/>
            <a:endCxn id="10" idx="3"/>
          </p:cNvCxnSpPr>
          <p:nvPr/>
        </p:nvCxnSpPr>
        <p:spPr>
          <a:xfrm flipV="1">
            <a:off x="8462967" y="5381508"/>
            <a:ext cx="706740" cy="305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744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E3D4B2-DB58-1143-B979-22D1B899C26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sz="40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Two-layer GNN : A Node Perspective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005655C-EF0A-F747-93DF-7154EB436D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825625"/>
                <a:ext cx="7651610" cy="2086322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Compute the embedding of node 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sz="26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 of layer 1: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(6)</m:t>
                        </m:r>
                      </m:sub>
                      <m:sup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600" b="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AGGREGATE</m:t>
                        </m:r>
                      </m:e>
                      <m:sub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600" b="0" i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600" b="0" i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600" b="0" i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  <m:sup>
                            <m: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600" b="0" i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600" b="0" i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  <m:sup>
                            <m:r>
                              <a:rPr lang="en-US" sz="2600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  <m:r>
                          <a:rPr lang="en-US" sz="26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</m:d>
                  </m:oMath>
                </a14:m>
                <a:endParaRPr lang="en-US" sz="2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600" b="0" i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sz="2600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CONCAT</m:t>
                    </m:r>
                    <m: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2600" b="0" i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(6)</m:t>
                        </m:r>
                      </m:sub>
                      <m:sup>
                        <m:r>
                          <a:rPr lang="en-US" sz="2600" b="0" i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6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6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005655C-EF0A-F747-93DF-7154EB436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825625"/>
                <a:ext cx="7651610" cy="2086322"/>
              </a:xfrm>
              <a:prstGeom prst="rect">
                <a:avLst/>
              </a:prstGeom>
              <a:blipFill>
                <a:blip r:embed="rId3"/>
                <a:stretch>
                  <a:fillRect l="-1159" t="-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C2BD4748-96C8-C843-9B43-01740B4720F7}"/>
              </a:ext>
            </a:extLst>
          </p:cNvPr>
          <p:cNvSpPr/>
          <p:nvPr/>
        </p:nvSpPr>
        <p:spPr>
          <a:xfrm>
            <a:off x="8947233" y="3478474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77F6AB7-442C-AD43-AF7C-6C462A0B33D7}"/>
              </a:ext>
            </a:extLst>
          </p:cNvPr>
          <p:cNvSpPr/>
          <p:nvPr/>
        </p:nvSpPr>
        <p:spPr>
          <a:xfrm>
            <a:off x="8220158" y="280807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7E7F766-A931-394A-B3F8-DCC619070D17}"/>
              </a:ext>
            </a:extLst>
          </p:cNvPr>
          <p:cNvSpPr/>
          <p:nvPr/>
        </p:nvSpPr>
        <p:spPr>
          <a:xfrm>
            <a:off x="8553533" y="4545274"/>
            <a:ext cx="365760" cy="36576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7A27D01-77D4-FD48-BBD8-29A6A56A7A5D}"/>
              </a:ext>
            </a:extLst>
          </p:cNvPr>
          <p:cNvSpPr/>
          <p:nvPr/>
        </p:nvSpPr>
        <p:spPr>
          <a:xfrm>
            <a:off x="10277334" y="3661354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7223021-4383-5941-8451-7AD749D04618}"/>
              </a:ext>
            </a:extLst>
          </p:cNvPr>
          <p:cNvSpPr/>
          <p:nvPr/>
        </p:nvSpPr>
        <p:spPr>
          <a:xfrm>
            <a:off x="9116143" y="5069312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2111EB-1D7A-3240-9B04-C51A633C73C2}"/>
              </a:ext>
            </a:extLst>
          </p:cNvPr>
          <p:cNvSpPr/>
          <p:nvPr/>
        </p:nvSpPr>
        <p:spPr>
          <a:xfrm>
            <a:off x="8220158" y="391194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CC14C3-D0F9-1D48-B333-23D2F61BA80A}"/>
              </a:ext>
            </a:extLst>
          </p:cNvPr>
          <p:cNvSpPr/>
          <p:nvPr/>
        </p:nvSpPr>
        <p:spPr>
          <a:xfrm>
            <a:off x="9457549" y="2896415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F48EBC-BDDD-8543-BE26-337DCA80D110}"/>
              </a:ext>
            </a:extLst>
          </p:cNvPr>
          <p:cNvSpPr/>
          <p:nvPr/>
        </p:nvSpPr>
        <p:spPr>
          <a:xfrm>
            <a:off x="9495873" y="4151806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A12B08F-DBA2-ED43-92DE-A08DDFCAD9C7}"/>
              </a:ext>
            </a:extLst>
          </p:cNvPr>
          <p:cNvSpPr/>
          <p:nvPr/>
        </p:nvSpPr>
        <p:spPr>
          <a:xfrm>
            <a:off x="7312743" y="427129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6938EF-8BAB-1741-A3A9-30F1D5A28286}"/>
              </a:ext>
            </a:extLst>
          </p:cNvPr>
          <p:cNvSpPr/>
          <p:nvPr/>
        </p:nvSpPr>
        <p:spPr>
          <a:xfrm>
            <a:off x="10054673" y="4637057"/>
            <a:ext cx="365760" cy="3657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61AE39-9ABB-B546-A3F1-956642660EB5}"/>
              </a:ext>
            </a:extLst>
          </p:cNvPr>
          <p:cNvSpPr txBox="1"/>
          <p:nvPr/>
        </p:nvSpPr>
        <p:spPr>
          <a:xfrm>
            <a:off x="10260413" y="366358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180E71-E72F-7541-B0BB-B758FDB121E4}"/>
              </a:ext>
            </a:extLst>
          </p:cNvPr>
          <p:cNvSpPr/>
          <p:nvPr/>
        </p:nvSpPr>
        <p:spPr>
          <a:xfrm>
            <a:off x="8097207" y="5504483"/>
            <a:ext cx="365760" cy="3657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A83F73-C04C-8E42-9A74-DB994F9ADD58}"/>
              </a:ext>
            </a:extLst>
          </p:cNvPr>
          <p:cNvSpPr txBox="1"/>
          <p:nvPr/>
        </p:nvSpPr>
        <p:spPr>
          <a:xfrm>
            <a:off x="8084807" y="55150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167544-C559-0F4A-B054-CE3AA7A01C3C}"/>
              </a:ext>
            </a:extLst>
          </p:cNvPr>
          <p:cNvCxnSpPr>
            <a:stCxn id="12" idx="3"/>
            <a:endCxn id="6" idx="7"/>
          </p:cNvCxnSpPr>
          <p:nvPr/>
        </p:nvCxnSpPr>
        <p:spPr>
          <a:xfrm flipH="1">
            <a:off x="9259429" y="3208611"/>
            <a:ext cx="251684" cy="32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B1A605-4455-B04B-861C-204AA49BEFE0}"/>
              </a:ext>
            </a:extLst>
          </p:cNvPr>
          <p:cNvCxnSpPr>
            <a:stCxn id="7" idx="5"/>
            <a:endCxn id="6" idx="1"/>
          </p:cNvCxnSpPr>
          <p:nvPr/>
        </p:nvCxnSpPr>
        <p:spPr>
          <a:xfrm>
            <a:off x="8532354" y="3120273"/>
            <a:ext cx="468443" cy="411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5751F1-65B6-5F4D-8E94-B0340B6B3558}"/>
              </a:ext>
            </a:extLst>
          </p:cNvPr>
          <p:cNvCxnSpPr>
            <a:stCxn id="6" idx="3"/>
            <a:endCxn id="11" idx="7"/>
          </p:cNvCxnSpPr>
          <p:nvPr/>
        </p:nvCxnSpPr>
        <p:spPr>
          <a:xfrm flipH="1">
            <a:off x="8532354" y="3790670"/>
            <a:ext cx="468443" cy="17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DD6743-A6BE-064A-A0B9-655B624D3919}"/>
              </a:ext>
            </a:extLst>
          </p:cNvPr>
          <p:cNvCxnSpPr>
            <a:stCxn id="6" idx="5"/>
            <a:endCxn id="13" idx="1"/>
          </p:cNvCxnSpPr>
          <p:nvPr/>
        </p:nvCxnSpPr>
        <p:spPr>
          <a:xfrm>
            <a:off x="9259429" y="3790670"/>
            <a:ext cx="290008" cy="414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6221AF-E4B7-CE49-8C71-7423862ABF41}"/>
              </a:ext>
            </a:extLst>
          </p:cNvPr>
          <p:cNvCxnSpPr>
            <a:cxnSpLocks/>
            <a:stCxn id="8" idx="6"/>
            <a:endCxn id="13" idx="3"/>
          </p:cNvCxnSpPr>
          <p:nvPr/>
        </p:nvCxnSpPr>
        <p:spPr>
          <a:xfrm flipV="1">
            <a:off x="8919293" y="4464002"/>
            <a:ext cx="630144" cy="264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340820-BE4E-1641-9FF7-3C0006CE0897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>
            <a:off x="9640429" y="3262175"/>
            <a:ext cx="38324" cy="889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58A6A7-D6D8-134D-A406-FBEFF2BE6AA2}"/>
              </a:ext>
            </a:extLst>
          </p:cNvPr>
          <p:cNvCxnSpPr>
            <a:cxnSpLocks/>
            <a:stCxn id="14" idx="6"/>
            <a:endCxn id="11" idx="3"/>
          </p:cNvCxnSpPr>
          <p:nvPr/>
        </p:nvCxnSpPr>
        <p:spPr>
          <a:xfrm flipV="1">
            <a:off x="7678503" y="4224143"/>
            <a:ext cx="595219" cy="230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8193DB-E5A5-454A-A85B-8C641F5B4E62}"/>
              </a:ext>
            </a:extLst>
          </p:cNvPr>
          <p:cNvCxnSpPr>
            <a:stCxn id="8" idx="5"/>
            <a:endCxn id="10" idx="1"/>
          </p:cNvCxnSpPr>
          <p:nvPr/>
        </p:nvCxnSpPr>
        <p:spPr>
          <a:xfrm>
            <a:off x="8865729" y="4857470"/>
            <a:ext cx="303978" cy="26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31B387-3AF3-184F-8A66-1FF5EA71DBAB}"/>
              </a:ext>
            </a:extLst>
          </p:cNvPr>
          <p:cNvCxnSpPr>
            <a:stCxn id="15" idx="3"/>
            <a:endCxn id="10" idx="6"/>
          </p:cNvCxnSpPr>
          <p:nvPr/>
        </p:nvCxnSpPr>
        <p:spPr>
          <a:xfrm flipH="1">
            <a:off x="9481903" y="4949253"/>
            <a:ext cx="626334" cy="302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D31195-4F2F-FE40-B4C1-D004EFE84768}"/>
              </a:ext>
            </a:extLst>
          </p:cNvPr>
          <p:cNvCxnSpPr>
            <a:stCxn id="13" idx="5"/>
            <a:endCxn id="15" idx="1"/>
          </p:cNvCxnSpPr>
          <p:nvPr/>
        </p:nvCxnSpPr>
        <p:spPr>
          <a:xfrm>
            <a:off x="9808069" y="4464002"/>
            <a:ext cx="300168" cy="226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0A3F46-C7E6-7541-B993-7E7E1169FC4C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8736413" y="3844234"/>
            <a:ext cx="393700" cy="70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AB2B066-856C-2A45-9B18-78DDB864130B}"/>
              </a:ext>
            </a:extLst>
          </p:cNvPr>
          <p:cNvCxnSpPr>
            <a:stCxn id="13" idx="4"/>
            <a:endCxn id="10" idx="7"/>
          </p:cNvCxnSpPr>
          <p:nvPr/>
        </p:nvCxnSpPr>
        <p:spPr>
          <a:xfrm flipH="1">
            <a:off x="9428339" y="4517566"/>
            <a:ext cx="250414" cy="60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ACD150A-C8B3-CB46-B7CB-0B41F4B5B27D}"/>
              </a:ext>
            </a:extLst>
          </p:cNvPr>
          <p:cNvCxnSpPr>
            <a:stCxn id="13" idx="6"/>
            <a:endCxn id="9" idx="3"/>
          </p:cNvCxnSpPr>
          <p:nvPr/>
        </p:nvCxnSpPr>
        <p:spPr>
          <a:xfrm flipV="1">
            <a:off x="9861633" y="3973550"/>
            <a:ext cx="469265" cy="361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38C3614-0CC2-4748-B66A-682422B8A9EF}"/>
              </a:ext>
            </a:extLst>
          </p:cNvPr>
          <p:cNvCxnSpPr>
            <a:stCxn id="17" idx="7"/>
            <a:endCxn id="8" idx="4"/>
          </p:cNvCxnSpPr>
          <p:nvPr/>
        </p:nvCxnSpPr>
        <p:spPr>
          <a:xfrm flipV="1">
            <a:off x="8409403" y="4911034"/>
            <a:ext cx="327010" cy="647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0E0FC3-3D39-AF46-A042-320BEE5FB78D}"/>
              </a:ext>
            </a:extLst>
          </p:cNvPr>
          <p:cNvCxnSpPr>
            <a:stCxn id="17" idx="6"/>
            <a:endCxn id="10" idx="3"/>
          </p:cNvCxnSpPr>
          <p:nvPr/>
        </p:nvCxnSpPr>
        <p:spPr>
          <a:xfrm flipV="1">
            <a:off x="8462967" y="5381508"/>
            <a:ext cx="706740" cy="305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593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EE023F-26DC-FD4F-B8AE-4F4A2AFA3A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sz="4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Computation / Data Dependency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B90272-DFB4-3244-88A2-EB6ECDCFFBC9}"/>
              </a:ext>
            </a:extLst>
          </p:cNvPr>
          <p:cNvGrpSpPr/>
          <p:nvPr/>
        </p:nvGrpSpPr>
        <p:grpSpPr>
          <a:xfrm>
            <a:off x="4127897" y="2764138"/>
            <a:ext cx="5043099" cy="2822116"/>
            <a:chOff x="4127897" y="2764138"/>
            <a:chExt cx="5043099" cy="282211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ACD038F-E003-354A-9FF6-D1CC14745939}"/>
                </a:ext>
              </a:extLst>
            </p:cNvPr>
            <p:cNvSpPr/>
            <p:nvPr/>
          </p:nvSpPr>
          <p:spPr>
            <a:xfrm>
              <a:off x="6009420" y="2764138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19B6F9F-0083-7E40-B44F-BCC6050E756F}"/>
                </a:ext>
              </a:extLst>
            </p:cNvPr>
            <p:cNvSpPr/>
            <p:nvPr/>
          </p:nvSpPr>
          <p:spPr>
            <a:xfrm>
              <a:off x="448034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752E4BC-3010-4240-9ADC-371F11C0F266}"/>
                </a:ext>
              </a:extLst>
            </p:cNvPr>
            <p:cNvSpPr/>
            <p:nvPr/>
          </p:nvSpPr>
          <p:spPr>
            <a:xfrm>
              <a:off x="753850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374FBE1-29A3-014C-8614-B1A4FEFC230A}"/>
                </a:ext>
              </a:extLst>
            </p:cNvPr>
            <p:cNvSpPr/>
            <p:nvPr/>
          </p:nvSpPr>
          <p:spPr>
            <a:xfrm>
              <a:off x="677396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D189129-ABEC-684A-AC8E-6A2703CD0BA4}"/>
                </a:ext>
              </a:extLst>
            </p:cNvPr>
            <p:cNvSpPr/>
            <p:nvPr/>
          </p:nvSpPr>
          <p:spPr>
            <a:xfrm>
              <a:off x="524488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99550A3-BFA9-344C-B0C2-85D994B134DC}"/>
                </a:ext>
              </a:extLst>
            </p:cNvPr>
            <p:cNvSpPr/>
            <p:nvPr/>
          </p:nvSpPr>
          <p:spPr>
            <a:xfrm>
              <a:off x="600942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84E2CF-3F7B-A14E-BF46-941406993FBB}"/>
                </a:ext>
              </a:extLst>
            </p:cNvPr>
            <p:cNvSpPr/>
            <p:nvPr/>
          </p:nvSpPr>
          <p:spPr>
            <a:xfrm>
              <a:off x="4127897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39D671-1F1C-1749-A51D-265AF1514BAE}"/>
                </a:ext>
              </a:extLst>
            </p:cNvPr>
            <p:cNvSpPr/>
            <p:nvPr/>
          </p:nvSpPr>
          <p:spPr>
            <a:xfrm>
              <a:off x="639053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8494F0A-57FB-F643-A895-70472AD9090B}"/>
                </a:ext>
              </a:extLst>
            </p:cNvPr>
            <p:cNvSpPr/>
            <p:nvPr/>
          </p:nvSpPr>
          <p:spPr>
            <a:xfrm>
              <a:off x="524724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279B8C0-E76D-FC4A-9C75-42B9516DA898}"/>
                </a:ext>
              </a:extLst>
            </p:cNvPr>
            <p:cNvGrpSpPr/>
            <p:nvPr/>
          </p:nvGrpSpPr>
          <p:grpSpPr>
            <a:xfrm>
              <a:off x="8752292" y="5198442"/>
              <a:ext cx="418704" cy="369332"/>
              <a:chOff x="7001436" y="5223907"/>
              <a:chExt cx="418704" cy="369332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564FCAE7-3156-2D46-ADDA-60F7A40FAEED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93AD6CE-3118-A348-9A19-FC6EA5E619F6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</a:t>
                </a: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C18B01-7EAD-C64D-93E9-E5DAA4845C48}"/>
                </a:ext>
              </a:extLst>
            </p:cNvPr>
            <p:cNvCxnSpPr>
              <a:stCxn id="6" idx="4"/>
              <a:endCxn id="7" idx="7"/>
            </p:cNvCxnSpPr>
            <p:nvPr/>
          </p:nvCxnSpPr>
          <p:spPr>
            <a:xfrm flipH="1">
              <a:off x="4792536" y="3129898"/>
              <a:ext cx="1399764" cy="697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AA12024-EE53-4647-A044-03566ACD825E}"/>
                </a:ext>
              </a:extLst>
            </p:cNvPr>
            <p:cNvCxnSpPr>
              <a:endCxn id="10" idx="0"/>
            </p:cNvCxnSpPr>
            <p:nvPr/>
          </p:nvCxnSpPr>
          <p:spPr>
            <a:xfrm flipH="1">
              <a:off x="542776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72B3EF-0126-CB4C-8FBC-5707C1C46849}"/>
                </a:ext>
              </a:extLst>
            </p:cNvPr>
            <p:cNvCxnSpPr>
              <a:endCxn id="11" idx="0"/>
            </p:cNvCxnSpPr>
            <p:nvPr/>
          </p:nvCxnSpPr>
          <p:spPr>
            <a:xfrm>
              <a:off x="6192300" y="3129898"/>
              <a:ext cx="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D090164-0A10-EA46-B6B0-04C70771C72E}"/>
                </a:ext>
              </a:extLst>
            </p:cNvPr>
            <p:cNvCxnSpPr>
              <a:stCxn id="6" idx="4"/>
              <a:endCxn id="9" idx="0"/>
            </p:cNvCxnSpPr>
            <p:nvPr/>
          </p:nvCxnSpPr>
          <p:spPr>
            <a:xfrm>
              <a:off x="619230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F6696E4-6F82-6A4B-9FE2-3FC94DA277FB}"/>
                </a:ext>
              </a:extLst>
            </p:cNvPr>
            <p:cNvCxnSpPr>
              <a:stCxn id="6" idx="4"/>
              <a:endCxn id="8" idx="0"/>
            </p:cNvCxnSpPr>
            <p:nvPr/>
          </p:nvCxnSpPr>
          <p:spPr>
            <a:xfrm>
              <a:off x="6192300" y="3129898"/>
              <a:ext cx="152908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D8A530-E827-1A4D-A0AB-B162EE96D164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 flipH="1">
              <a:off x="4310777" y="4139202"/>
              <a:ext cx="341060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79708B-3A89-C14F-9B0C-47F047925A90}"/>
                </a:ext>
              </a:extLst>
            </p:cNvPr>
            <p:cNvCxnSpPr>
              <a:stCxn id="8" idx="4"/>
              <a:endCxn id="14" idx="0"/>
            </p:cNvCxnSpPr>
            <p:nvPr/>
          </p:nvCxnSpPr>
          <p:spPr>
            <a:xfrm flipH="1">
              <a:off x="5430125" y="4139202"/>
              <a:ext cx="229125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8EA2E64-EFC2-6648-AF86-EE029485A395}"/>
                </a:ext>
              </a:extLst>
            </p:cNvPr>
            <p:cNvCxnSpPr>
              <a:stCxn id="8" idx="4"/>
              <a:endCxn id="13" idx="0"/>
            </p:cNvCxnSpPr>
            <p:nvPr/>
          </p:nvCxnSpPr>
          <p:spPr>
            <a:xfrm flipH="1">
              <a:off x="6573415" y="4139202"/>
              <a:ext cx="11479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5907152-C930-D44D-BBAC-EC718C441E0C}"/>
                </a:ext>
              </a:extLst>
            </p:cNvPr>
            <p:cNvCxnSpPr>
              <a:stCxn id="8" idx="4"/>
              <a:endCxn id="44" idx="0"/>
            </p:cNvCxnSpPr>
            <p:nvPr/>
          </p:nvCxnSpPr>
          <p:spPr>
            <a:xfrm>
              <a:off x="7721380" y="4139202"/>
              <a:ext cx="1240264" cy="1059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45411AF-6AE6-DB49-BAF7-0579E6216427}"/>
                </a:ext>
              </a:extLst>
            </p:cNvPr>
            <p:cNvCxnSpPr>
              <a:stCxn id="7" idx="4"/>
              <a:endCxn id="12" idx="0"/>
            </p:cNvCxnSpPr>
            <p:nvPr/>
          </p:nvCxnSpPr>
          <p:spPr>
            <a:xfrm flipH="1">
              <a:off x="4310777" y="4139202"/>
              <a:ext cx="35244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F343610-8619-B14A-8902-E2A4A8FDF457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 flipH="1">
              <a:off x="4310777" y="4139202"/>
              <a:ext cx="111698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72A87EC-175F-834D-9038-C2450E07616B}"/>
                </a:ext>
              </a:extLst>
            </p:cNvPr>
            <p:cNvCxnSpPr>
              <a:cxnSpLocks/>
              <a:stCxn id="10" idx="4"/>
              <a:endCxn id="14" idx="0"/>
            </p:cNvCxnSpPr>
            <p:nvPr/>
          </p:nvCxnSpPr>
          <p:spPr>
            <a:xfrm>
              <a:off x="5427760" y="4139202"/>
              <a:ext cx="23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547B089-3A4B-5641-AAA1-213FBD59CDFB}"/>
                </a:ext>
              </a:extLst>
            </p:cNvPr>
            <p:cNvCxnSpPr>
              <a:stCxn id="11" idx="4"/>
              <a:endCxn id="12" idx="0"/>
            </p:cNvCxnSpPr>
            <p:nvPr/>
          </p:nvCxnSpPr>
          <p:spPr>
            <a:xfrm flipH="1">
              <a:off x="4310777" y="4139202"/>
              <a:ext cx="188152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3B6930-2BA7-2548-8DE9-E4FA8895918F}"/>
                </a:ext>
              </a:extLst>
            </p:cNvPr>
            <p:cNvSpPr/>
            <p:nvPr/>
          </p:nvSpPr>
          <p:spPr>
            <a:xfrm>
              <a:off x="4692352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28FC0C3-9372-1244-AABB-4FADE70CA989}"/>
                </a:ext>
              </a:extLst>
            </p:cNvPr>
            <p:cNvCxnSpPr>
              <a:stCxn id="11" idx="4"/>
              <a:endCxn id="29" idx="0"/>
            </p:cNvCxnSpPr>
            <p:nvPr/>
          </p:nvCxnSpPr>
          <p:spPr>
            <a:xfrm flipH="1">
              <a:off x="4875232" y="4139202"/>
              <a:ext cx="1317068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78A86B1-7A2A-D748-A127-8CD850DE6114}"/>
                </a:ext>
              </a:extLst>
            </p:cNvPr>
            <p:cNvSpPr/>
            <p:nvPr/>
          </p:nvSpPr>
          <p:spPr>
            <a:xfrm>
              <a:off x="5818890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060045D-4499-8342-B9E3-FD45BC4CCE5B}"/>
                </a:ext>
              </a:extLst>
            </p:cNvPr>
            <p:cNvCxnSpPr>
              <a:cxnSpLocks/>
              <a:stCxn id="11" idx="4"/>
              <a:endCxn id="31" idx="0"/>
            </p:cNvCxnSpPr>
            <p:nvPr/>
          </p:nvCxnSpPr>
          <p:spPr>
            <a:xfrm flipH="1">
              <a:off x="6001770" y="4139202"/>
              <a:ext cx="190530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404634-3F44-CF44-A322-08D77D1EDD54}"/>
                </a:ext>
              </a:extLst>
            </p:cNvPr>
            <p:cNvCxnSpPr>
              <a:cxnSpLocks/>
              <a:stCxn id="11" idx="4"/>
              <a:endCxn id="13" idx="0"/>
            </p:cNvCxnSpPr>
            <p:nvPr/>
          </p:nvCxnSpPr>
          <p:spPr>
            <a:xfrm>
              <a:off x="6192300" y="4139202"/>
              <a:ext cx="38111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BF3B918-4918-3540-B360-ABE1250CA782}"/>
                </a:ext>
              </a:extLst>
            </p:cNvPr>
            <p:cNvSpPr/>
            <p:nvPr/>
          </p:nvSpPr>
          <p:spPr>
            <a:xfrm>
              <a:off x="6968433" y="521852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30D2D5C-06CF-AF4E-BE40-BCD11CF42C5A}"/>
                </a:ext>
              </a:extLst>
            </p:cNvPr>
            <p:cNvGrpSpPr/>
            <p:nvPr/>
          </p:nvGrpSpPr>
          <p:grpSpPr>
            <a:xfrm>
              <a:off x="8138042" y="5211686"/>
              <a:ext cx="418704" cy="369332"/>
              <a:chOff x="7001436" y="5223907"/>
              <a:chExt cx="418704" cy="369332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E66AE1B-818F-4040-AD99-04DAC1C1FC09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B92B6DE-5505-5742-B9EF-00F922EB8662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3E0040B-654E-7A41-B471-3E1B52D03D08}"/>
                </a:ext>
              </a:extLst>
            </p:cNvPr>
            <p:cNvCxnSpPr>
              <a:stCxn id="11" idx="4"/>
              <a:endCxn id="42" idx="0"/>
            </p:cNvCxnSpPr>
            <p:nvPr/>
          </p:nvCxnSpPr>
          <p:spPr>
            <a:xfrm>
              <a:off x="6192300" y="4139202"/>
              <a:ext cx="2155094" cy="1072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B540B2E-59D1-194D-BC65-796373DF933D}"/>
                </a:ext>
              </a:extLst>
            </p:cNvPr>
            <p:cNvCxnSpPr>
              <a:stCxn id="11" idx="4"/>
              <a:endCxn id="34" idx="0"/>
            </p:cNvCxnSpPr>
            <p:nvPr/>
          </p:nvCxnSpPr>
          <p:spPr>
            <a:xfrm>
              <a:off x="6192300" y="4139202"/>
              <a:ext cx="959013" cy="1079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D7DF7C5-A805-F34E-83D0-9E4465685A8E}"/>
                </a:ext>
              </a:extLst>
            </p:cNvPr>
            <p:cNvCxnSpPr>
              <a:stCxn id="9" idx="4"/>
              <a:endCxn id="12" idx="0"/>
            </p:cNvCxnSpPr>
            <p:nvPr/>
          </p:nvCxnSpPr>
          <p:spPr>
            <a:xfrm flipH="1">
              <a:off x="4310777" y="4139202"/>
              <a:ext cx="264606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73ED265-ED0D-1548-BA78-A01A638098B3}"/>
                </a:ext>
              </a:extLst>
            </p:cNvPr>
            <p:cNvSpPr/>
            <p:nvPr/>
          </p:nvSpPr>
          <p:spPr>
            <a:xfrm>
              <a:off x="7565653" y="5215258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981773-8BBA-0F4F-8FF9-7D972968F451}"/>
                </a:ext>
              </a:extLst>
            </p:cNvPr>
            <p:cNvCxnSpPr>
              <a:stCxn id="9" idx="4"/>
              <a:endCxn id="39" idx="0"/>
            </p:cNvCxnSpPr>
            <p:nvPr/>
          </p:nvCxnSpPr>
          <p:spPr>
            <a:xfrm>
              <a:off x="6956840" y="4139202"/>
              <a:ext cx="791693" cy="1076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72DE6D9-B30A-0542-95BE-5DCBA0D14B0C}"/>
                  </a:ext>
                </a:extLst>
              </p:cNvPr>
              <p:cNvSpPr/>
              <p:nvPr/>
            </p:nvSpPr>
            <p:spPr>
              <a:xfrm>
                <a:off x="2725516" y="2624167"/>
                <a:ext cx="618183" cy="438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72DE6D9-B30A-0542-95BE-5DCBA0D14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516" y="2624167"/>
                <a:ext cx="618183" cy="438262"/>
              </a:xfrm>
              <a:prstGeom prst="rect">
                <a:avLst/>
              </a:prstGeom>
              <a:blipFill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08B67D6-1662-624B-8F20-82B655A66E34}"/>
                  </a:ext>
                </a:extLst>
              </p:cNvPr>
              <p:cNvSpPr/>
              <p:nvPr/>
            </p:nvSpPr>
            <p:spPr>
              <a:xfrm>
                <a:off x="2725516" y="3737191"/>
                <a:ext cx="618182" cy="444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08B67D6-1662-624B-8F20-82B655A66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5516" y="3737191"/>
                <a:ext cx="618182" cy="444930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CD089CE-1E3A-A640-8638-E0350B9BA12B}"/>
                  </a:ext>
                </a:extLst>
              </p:cNvPr>
              <p:cNvSpPr/>
              <p:nvPr/>
            </p:nvSpPr>
            <p:spPr>
              <a:xfrm>
                <a:off x="2730836" y="5141324"/>
                <a:ext cx="618182" cy="47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CD089CE-1E3A-A640-8638-E0350B9BA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836" y="5141324"/>
                <a:ext cx="618182" cy="476221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8DAEF599-51EF-2047-873A-19DEBEA50FF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To compute the result of one node we need a lot more other nodes.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43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87E3D7-E151-954A-829D-0CB244DFF3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sz="4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Mini-Batch Generation on Graphs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4D810C9-C0AC-2848-AB76-3AC30C663A4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Step 1: randomly sample target nodes.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Sample nodes for computing node embeddings.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Step 2: randomly sample neighbors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Equivalent to prune the computation/data dependency.</a:t>
            </a:r>
          </a:p>
        </p:txBody>
      </p:sp>
    </p:spTree>
    <p:extLst>
      <p:ext uri="{BB962C8B-B14F-4D97-AF65-F5344CB8AC3E}">
        <p14:creationId xmlns:p14="http://schemas.microsoft.com/office/powerpoint/2010/main" val="3533218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3" y="2701068"/>
            <a:ext cx="9518073" cy="1081223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Graph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286187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3204E1-C2E7-8248-A9D0-AF6FC6EC2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z="4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Too many nodes?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4BBE43-A9E4-1243-9778-E2BDF560E663}"/>
              </a:ext>
            </a:extLst>
          </p:cNvPr>
          <p:cNvGrpSpPr/>
          <p:nvPr/>
        </p:nvGrpSpPr>
        <p:grpSpPr>
          <a:xfrm>
            <a:off x="6558483" y="2017942"/>
            <a:ext cx="5043099" cy="2822116"/>
            <a:chOff x="4127897" y="2764138"/>
            <a:chExt cx="5043099" cy="282211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4923ED-E64E-4849-9240-9A00D3604400}"/>
                </a:ext>
              </a:extLst>
            </p:cNvPr>
            <p:cNvSpPr/>
            <p:nvPr/>
          </p:nvSpPr>
          <p:spPr>
            <a:xfrm>
              <a:off x="6009420" y="2764138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66C4E4A-F2A4-F143-BC71-E42515556B53}"/>
                </a:ext>
              </a:extLst>
            </p:cNvPr>
            <p:cNvSpPr/>
            <p:nvPr/>
          </p:nvSpPr>
          <p:spPr>
            <a:xfrm>
              <a:off x="448034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F1EB03C-E41A-144F-A28D-3E46C0D06F9D}"/>
                </a:ext>
              </a:extLst>
            </p:cNvPr>
            <p:cNvSpPr/>
            <p:nvPr/>
          </p:nvSpPr>
          <p:spPr>
            <a:xfrm>
              <a:off x="753850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7201A7C-12AD-FB4C-B65B-713C8C460780}"/>
                </a:ext>
              </a:extLst>
            </p:cNvPr>
            <p:cNvSpPr/>
            <p:nvPr/>
          </p:nvSpPr>
          <p:spPr>
            <a:xfrm>
              <a:off x="677396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9F5943-4AB4-3F4C-9782-95ACB536BA3F}"/>
                </a:ext>
              </a:extLst>
            </p:cNvPr>
            <p:cNvSpPr/>
            <p:nvPr/>
          </p:nvSpPr>
          <p:spPr>
            <a:xfrm>
              <a:off x="524488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F876D5-9998-3B4F-85A2-DFC41FB30885}"/>
                </a:ext>
              </a:extLst>
            </p:cNvPr>
            <p:cNvSpPr/>
            <p:nvPr/>
          </p:nvSpPr>
          <p:spPr>
            <a:xfrm>
              <a:off x="600942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5E7BDA-E854-1545-B3D1-CAC0E04DADD5}"/>
                </a:ext>
              </a:extLst>
            </p:cNvPr>
            <p:cNvSpPr/>
            <p:nvPr/>
          </p:nvSpPr>
          <p:spPr>
            <a:xfrm>
              <a:off x="4127897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C31A775-2EFB-8E41-B177-6794D20E9D8F}"/>
                </a:ext>
              </a:extLst>
            </p:cNvPr>
            <p:cNvSpPr/>
            <p:nvPr/>
          </p:nvSpPr>
          <p:spPr>
            <a:xfrm>
              <a:off x="639053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4DAD7A-9DED-9E48-B152-86D2C96E8E2E}"/>
                </a:ext>
              </a:extLst>
            </p:cNvPr>
            <p:cNvSpPr/>
            <p:nvPr/>
          </p:nvSpPr>
          <p:spPr>
            <a:xfrm>
              <a:off x="524724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82007F8-0688-3542-B840-712CB3A7C191}"/>
                </a:ext>
              </a:extLst>
            </p:cNvPr>
            <p:cNvGrpSpPr/>
            <p:nvPr/>
          </p:nvGrpSpPr>
          <p:grpSpPr>
            <a:xfrm>
              <a:off x="8752292" y="5198442"/>
              <a:ext cx="418704" cy="369332"/>
              <a:chOff x="7001436" y="5223907"/>
              <a:chExt cx="418704" cy="369332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B20472B-B5B3-E44B-A699-FC71A1830052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CE63969-7548-5544-8221-2482B632E2DA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</a:t>
                </a: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BBD327-6A65-BC4F-84AC-5DB9290BD779}"/>
                </a:ext>
              </a:extLst>
            </p:cNvPr>
            <p:cNvCxnSpPr>
              <a:stCxn id="6" idx="4"/>
              <a:endCxn id="7" idx="7"/>
            </p:cNvCxnSpPr>
            <p:nvPr/>
          </p:nvCxnSpPr>
          <p:spPr>
            <a:xfrm flipH="1">
              <a:off x="4792536" y="3129898"/>
              <a:ext cx="1399764" cy="697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FA4EB9-A080-5F45-AEE6-F9C11E60AA4D}"/>
                </a:ext>
              </a:extLst>
            </p:cNvPr>
            <p:cNvCxnSpPr>
              <a:endCxn id="10" idx="0"/>
            </p:cNvCxnSpPr>
            <p:nvPr/>
          </p:nvCxnSpPr>
          <p:spPr>
            <a:xfrm flipH="1">
              <a:off x="542776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D6373C-3698-9B43-8DF6-923C0E6CE832}"/>
                </a:ext>
              </a:extLst>
            </p:cNvPr>
            <p:cNvCxnSpPr>
              <a:endCxn id="11" idx="0"/>
            </p:cNvCxnSpPr>
            <p:nvPr/>
          </p:nvCxnSpPr>
          <p:spPr>
            <a:xfrm>
              <a:off x="6192300" y="3129898"/>
              <a:ext cx="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EB4568-AC05-2542-A049-F58B3D485FEE}"/>
                </a:ext>
              </a:extLst>
            </p:cNvPr>
            <p:cNvCxnSpPr>
              <a:stCxn id="6" idx="4"/>
              <a:endCxn id="9" idx="0"/>
            </p:cNvCxnSpPr>
            <p:nvPr/>
          </p:nvCxnSpPr>
          <p:spPr>
            <a:xfrm>
              <a:off x="619230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E89D77B-5432-3F4E-8B87-3A73D140FBFF}"/>
                </a:ext>
              </a:extLst>
            </p:cNvPr>
            <p:cNvCxnSpPr>
              <a:stCxn id="6" idx="4"/>
              <a:endCxn id="8" idx="0"/>
            </p:cNvCxnSpPr>
            <p:nvPr/>
          </p:nvCxnSpPr>
          <p:spPr>
            <a:xfrm>
              <a:off x="6192300" y="3129898"/>
              <a:ext cx="152908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9393A6C-AAD0-C247-99B6-60A8D2E269DD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 flipH="1">
              <a:off x="4310777" y="4139202"/>
              <a:ext cx="341060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D954EE5-B97B-F343-8ACA-F858CB8B62E8}"/>
                </a:ext>
              </a:extLst>
            </p:cNvPr>
            <p:cNvCxnSpPr>
              <a:stCxn id="8" idx="4"/>
              <a:endCxn id="14" idx="0"/>
            </p:cNvCxnSpPr>
            <p:nvPr/>
          </p:nvCxnSpPr>
          <p:spPr>
            <a:xfrm flipH="1">
              <a:off x="5430125" y="4139202"/>
              <a:ext cx="229125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E67C02-142E-7C4C-87C7-3E794360B02B}"/>
                </a:ext>
              </a:extLst>
            </p:cNvPr>
            <p:cNvCxnSpPr>
              <a:stCxn id="8" idx="4"/>
              <a:endCxn id="13" idx="0"/>
            </p:cNvCxnSpPr>
            <p:nvPr/>
          </p:nvCxnSpPr>
          <p:spPr>
            <a:xfrm flipH="1">
              <a:off x="6573415" y="4139202"/>
              <a:ext cx="11479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965DA9E-D071-E74B-A232-96AE79E512E1}"/>
                </a:ext>
              </a:extLst>
            </p:cNvPr>
            <p:cNvCxnSpPr>
              <a:stCxn id="8" idx="4"/>
              <a:endCxn id="44" idx="0"/>
            </p:cNvCxnSpPr>
            <p:nvPr/>
          </p:nvCxnSpPr>
          <p:spPr>
            <a:xfrm>
              <a:off x="7721380" y="4139202"/>
              <a:ext cx="1240264" cy="1059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B80E656-C560-024D-A5F2-36C1AE798C24}"/>
                </a:ext>
              </a:extLst>
            </p:cNvPr>
            <p:cNvCxnSpPr>
              <a:stCxn id="7" idx="4"/>
              <a:endCxn id="12" idx="0"/>
            </p:cNvCxnSpPr>
            <p:nvPr/>
          </p:nvCxnSpPr>
          <p:spPr>
            <a:xfrm flipH="1">
              <a:off x="4310777" y="4139202"/>
              <a:ext cx="35244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094A7CB-BDA4-484E-9C39-B0EDBD885E2C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 flipH="1">
              <a:off x="4310777" y="4139202"/>
              <a:ext cx="111698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0DF6651-0D1D-2242-8A1D-CBE194957331}"/>
                </a:ext>
              </a:extLst>
            </p:cNvPr>
            <p:cNvCxnSpPr>
              <a:cxnSpLocks/>
              <a:stCxn id="10" idx="4"/>
              <a:endCxn id="14" idx="0"/>
            </p:cNvCxnSpPr>
            <p:nvPr/>
          </p:nvCxnSpPr>
          <p:spPr>
            <a:xfrm>
              <a:off x="5427760" y="4139202"/>
              <a:ext cx="23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F7EA577-4078-194A-8E77-F7A36EF899F7}"/>
                </a:ext>
              </a:extLst>
            </p:cNvPr>
            <p:cNvCxnSpPr>
              <a:stCxn id="11" idx="4"/>
              <a:endCxn id="12" idx="0"/>
            </p:cNvCxnSpPr>
            <p:nvPr/>
          </p:nvCxnSpPr>
          <p:spPr>
            <a:xfrm flipH="1">
              <a:off x="4310777" y="4139202"/>
              <a:ext cx="188152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1CC0839-02B1-4A4C-9551-4941DF0DB345}"/>
                </a:ext>
              </a:extLst>
            </p:cNvPr>
            <p:cNvSpPr/>
            <p:nvPr/>
          </p:nvSpPr>
          <p:spPr>
            <a:xfrm>
              <a:off x="4692352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54B87B1-C149-AC44-A7DB-E4DC0436CB9E}"/>
                </a:ext>
              </a:extLst>
            </p:cNvPr>
            <p:cNvCxnSpPr>
              <a:stCxn id="11" idx="4"/>
              <a:endCxn id="29" idx="0"/>
            </p:cNvCxnSpPr>
            <p:nvPr/>
          </p:nvCxnSpPr>
          <p:spPr>
            <a:xfrm flipH="1">
              <a:off x="4875232" y="4139202"/>
              <a:ext cx="1317068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83B2BC7-DE33-C04A-8C11-DD794014DB4D}"/>
                </a:ext>
              </a:extLst>
            </p:cNvPr>
            <p:cNvSpPr/>
            <p:nvPr/>
          </p:nvSpPr>
          <p:spPr>
            <a:xfrm>
              <a:off x="5818890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F742B3-987C-E049-9686-9249EA093DD0}"/>
                </a:ext>
              </a:extLst>
            </p:cNvPr>
            <p:cNvCxnSpPr>
              <a:cxnSpLocks/>
              <a:stCxn id="11" idx="4"/>
              <a:endCxn id="31" idx="0"/>
            </p:cNvCxnSpPr>
            <p:nvPr/>
          </p:nvCxnSpPr>
          <p:spPr>
            <a:xfrm flipH="1">
              <a:off x="6001770" y="4139202"/>
              <a:ext cx="190530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38C767A-F182-124E-B7E6-B3FB2EB9F006}"/>
                </a:ext>
              </a:extLst>
            </p:cNvPr>
            <p:cNvCxnSpPr>
              <a:cxnSpLocks/>
              <a:stCxn id="11" idx="4"/>
              <a:endCxn id="13" idx="0"/>
            </p:cNvCxnSpPr>
            <p:nvPr/>
          </p:nvCxnSpPr>
          <p:spPr>
            <a:xfrm>
              <a:off x="6192300" y="4139202"/>
              <a:ext cx="38111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FF0B6A2-1B1D-FF41-8591-40DB8B4E5E97}"/>
                </a:ext>
              </a:extLst>
            </p:cNvPr>
            <p:cNvSpPr/>
            <p:nvPr/>
          </p:nvSpPr>
          <p:spPr>
            <a:xfrm>
              <a:off x="6968433" y="521852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92CE288-0DC1-EE42-A32C-3E0B9DADA35D}"/>
                </a:ext>
              </a:extLst>
            </p:cNvPr>
            <p:cNvGrpSpPr/>
            <p:nvPr/>
          </p:nvGrpSpPr>
          <p:grpSpPr>
            <a:xfrm>
              <a:off x="8138042" y="5211686"/>
              <a:ext cx="418704" cy="369332"/>
              <a:chOff x="7001436" y="5223907"/>
              <a:chExt cx="418704" cy="369332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FBA8575-BFCA-D144-9178-E17EE122E225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A73A525-44FB-3745-B9AE-21DBA54DFEAE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8FBF1AE-9237-CD45-B1D9-76DD6515A7EE}"/>
                </a:ext>
              </a:extLst>
            </p:cNvPr>
            <p:cNvCxnSpPr>
              <a:stCxn id="11" idx="4"/>
              <a:endCxn id="42" idx="0"/>
            </p:cNvCxnSpPr>
            <p:nvPr/>
          </p:nvCxnSpPr>
          <p:spPr>
            <a:xfrm>
              <a:off x="6192300" y="4139202"/>
              <a:ext cx="2155094" cy="1072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65A8237-368A-D841-A0B2-822F875D329D}"/>
                </a:ext>
              </a:extLst>
            </p:cNvPr>
            <p:cNvCxnSpPr>
              <a:stCxn id="11" idx="4"/>
              <a:endCxn id="34" idx="0"/>
            </p:cNvCxnSpPr>
            <p:nvPr/>
          </p:nvCxnSpPr>
          <p:spPr>
            <a:xfrm>
              <a:off x="6192300" y="4139202"/>
              <a:ext cx="959013" cy="1079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9138464-4EB5-F44D-9FEE-44F33FF4D813}"/>
                </a:ext>
              </a:extLst>
            </p:cNvPr>
            <p:cNvCxnSpPr>
              <a:stCxn id="9" idx="4"/>
              <a:endCxn id="12" idx="0"/>
            </p:cNvCxnSpPr>
            <p:nvPr/>
          </p:nvCxnSpPr>
          <p:spPr>
            <a:xfrm flipH="1">
              <a:off x="4310777" y="4139202"/>
              <a:ext cx="264606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5693AB7-C0ED-3A44-899E-97F0EC23DDD3}"/>
                </a:ext>
              </a:extLst>
            </p:cNvPr>
            <p:cNvSpPr/>
            <p:nvPr/>
          </p:nvSpPr>
          <p:spPr>
            <a:xfrm>
              <a:off x="7565653" y="5215258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07497C0-8EC5-1246-9BCB-E7CEC5D8AA4D}"/>
                </a:ext>
              </a:extLst>
            </p:cNvPr>
            <p:cNvCxnSpPr>
              <a:stCxn id="9" idx="4"/>
              <a:endCxn id="39" idx="0"/>
            </p:cNvCxnSpPr>
            <p:nvPr/>
          </p:nvCxnSpPr>
          <p:spPr>
            <a:xfrm>
              <a:off x="6956840" y="4139202"/>
              <a:ext cx="791693" cy="1076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E01C729-E962-724E-BECB-AD380753A1A1}"/>
                  </a:ext>
                </a:extLst>
              </p:cNvPr>
              <p:cNvSpPr/>
              <p:nvPr/>
            </p:nvSpPr>
            <p:spPr>
              <a:xfrm>
                <a:off x="5632839" y="1877971"/>
                <a:ext cx="618183" cy="438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E01C729-E962-724E-BECB-AD380753A1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9" y="1877971"/>
                <a:ext cx="618183" cy="438262"/>
              </a:xfrm>
              <a:prstGeom prst="rect">
                <a:avLst/>
              </a:prstGeom>
              <a:blipFill>
                <a:blip r:embed="rId3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EDBC5B9-93CE-6D40-93A6-95A0CD8923F1}"/>
                  </a:ext>
                </a:extLst>
              </p:cNvPr>
              <p:cNvSpPr/>
              <p:nvPr/>
            </p:nvSpPr>
            <p:spPr>
              <a:xfrm>
                <a:off x="5632839" y="2990995"/>
                <a:ext cx="618182" cy="444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EDBC5B9-93CE-6D40-93A6-95A0CD892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839" y="2990995"/>
                <a:ext cx="618182" cy="444930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B93F3F8-B075-5B48-AE1C-ADDADD16722A}"/>
                  </a:ext>
                </a:extLst>
              </p:cNvPr>
              <p:cNvSpPr/>
              <p:nvPr/>
            </p:nvSpPr>
            <p:spPr>
              <a:xfrm>
                <a:off x="5638159" y="4395128"/>
                <a:ext cx="618182" cy="47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B93F3F8-B075-5B48-AE1C-ADDADD1672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159" y="4395128"/>
                <a:ext cx="618182" cy="476221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73B3DC12-6426-8B46-8AB6-18A317162865}"/>
              </a:ext>
            </a:extLst>
          </p:cNvPr>
          <p:cNvSpPr txBox="1">
            <a:spLocks/>
          </p:cNvSpPr>
          <p:nvPr/>
        </p:nvSpPr>
        <p:spPr>
          <a:xfrm>
            <a:off x="817105" y="2362821"/>
            <a:ext cx="4413421" cy="2764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Neighborhood size increases exponentially with the number of layers.</a:t>
            </a:r>
          </a:p>
        </p:txBody>
      </p:sp>
    </p:spTree>
    <p:extLst>
      <p:ext uri="{BB962C8B-B14F-4D97-AF65-F5344CB8AC3E}">
        <p14:creationId xmlns:p14="http://schemas.microsoft.com/office/powerpoint/2010/main" val="1527997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B93D7B-EBD0-464E-9FC7-468B8FAF0D5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Strategies of sampling neighbors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0EAE94-963B-6340-934C-15EE2EB2499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8001000" cy="30199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Neighborhood sampling (</a:t>
            </a:r>
            <a:r>
              <a:rPr lang="en-US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GraphSAGE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</a:t>
            </a:r>
          </a:p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Control-variate-based sampling (VRGCN)</a:t>
            </a:r>
          </a:p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Layer-wise sampling (</a:t>
            </a:r>
            <a:r>
              <a:rPr lang="en-US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FastGCN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LADIES)</a:t>
            </a:r>
          </a:p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Random-walk-based sampling (</a:t>
            </a:r>
            <a:r>
              <a:rPr lang="en-US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PinSage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</a:t>
            </a:r>
          </a:p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Subgraph sampling (</a:t>
            </a:r>
            <a:r>
              <a:rPr lang="en-US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ClusterGCN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lang="en-US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GraphSAINT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</a:t>
            </a:r>
          </a:p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19FB8-9664-6242-8C5A-BCD4BCE8E8F5}"/>
              </a:ext>
            </a:extLst>
          </p:cNvPr>
          <p:cNvSpPr txBox="1"/>
          <p:nvPr/>
        </p:nvSpPr>
        <p:spPr>
          <a:xfrm>
            <a:off x="357051" y="60350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004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651AAB-7E25-054D-83A7-899CB61F2C0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sz="4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Neighborhood Sampling (</a:t>
            </a:r>
            <a:r>
              <a:rPr lang="en-US" sz="4400" b="1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GraphSAGE</a:t>
            </a:r>
            <a:r>
              <a:rPr lang="en-US" sz="4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)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1CBDA-6CF1-8E4F-BE2F-D921663C843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Always sample neighbors from a neighbor list of a vertex.</a:t>
            </a:r>
            <a:endParaRPr lang="en-US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5CFDC5D2-9294-0041-A0AF-9A957E1D6518}"/>
              </a:ext>
            </a:extLst>
          </p:cNvPr>
          <p:cNvSpPr/>
          <p:nvPr/>
        </p:nvSpPr>
        <p:spPr>
          <a:xfrm>
            <a:off x="6098359" y="3868221"/>
            <a:ext cx="1000125" cy="4251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4C2B1F-C291-B74F-80BD-E3B1C75965F6}"/>
              </a:ext>
            </a:extLst>
          </p:cNvPr>
          <p:cNvGrpSpPr/>
          <p:nvPr/>
        </p:nvGrpSpPr>
        <p:grpSpPr>
          <a:xfrm>
            <a:off x="7634963" y="2926213"/>
            <a:ext cx="2182944" cy="2451386"/>
            <a:chOff x="7634963" y="2926213"/>
            <a:chExt cx="2182944" cy="245138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5BC6FF0-0CFA-2D4F-B93B-CB0292996E2C}"/>
                </a:ext>
              </a:extLst>
            </p:cNvPr>
            <p:cNvSpPr/>
            <p:nvPr/>
          </p:nvSpPr>
          <p:spPr>
            <a:xfrm>
              <a:off x="8311812" y="2926213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5A2800-4BB7-794B-A963-606001619D48}"/>
                </a:ext>
              </a:extLst>
            </p:cNvPr>
            <p:cNvSpPr/>
            <p:nvPr/>
          </p:nvSpPr>
          <p:spPr>
            <a:xfrm>
              <a:off x="7785760" y="3992654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4CF2B2B-12D6-6D46-9510-865B17CAD3A3}"/>
                </a:ext>
              </a:extLst>
            </p:cNvPr>
            <p:cNvSpPr/>
            <p:nvPr/>
          </p:nvSpPr>
          <p:spPr>
            <a:xfrm>
              <a:off x="8484531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9006340-A7C8-6741-B4E3-154C532BD119}"/>
                </a:ext>
              </a:extLst>
            </p:cNvPr>
            <p:cNvSpPr/>
            <p:nvPr/>
          </p:nvSpPr>
          <p:spPr>
            <a:xfrm>
              <a:off x="8796779" y="3972397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ED7AB0-2D81-EA46-BBE3-C0AD0DA3E4A3}"/>
                </a:ext>
              </a:extLst>
            </p:cNvPr>
            <p:cNvSpPr/>
            <p:nvPr/>
          </p:nvSpPr>
          <p:spPr>
            <a:xfrm>
              <a:off x="9452147" y="5002203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EE1AF51-3C83-F14A-88FB-15BCEDEC23FA}"/>
                </a:ext>
              </a:extLst>
            </p:cNvPr>
            <p:cNvCxnSpPr>
              <a:cxnSpLocks/>
              <a:stCxn id="10" idx="7"/>
              <a:endCxn id="9" idx="4"/>
            </p:cNvCxnSpPr>
            <p:nvPr/>
          </p:nvCxnSpPr>
          <p:spPr>
            <a:xfrm flipV="1">
              <a:off x="8097956" y="3291973"/>
              <a:ext cx="396736" cy="7542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66FD5EA-AD81-F744-B6D1-4B5AFAD953FD}"/>
                </a:ext>
              </a:extLst>
            </p:cNvPr>
            <p:cNvCxnSpPr>
              <a:cxnSpLocks/>
              <a:stCxn id="9" idx="4"/>
              <a:endCxn id="12" idx="0"/>
            </p:cNvCxnSpPr>
            <p:nvPr/>
          </p:nvCxnSpPr>
          <p:spPr>
            <a:xfrm>
              <a:off x="8494692" y="3291973"/>
              <a:ext cx="484967" cy="680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405EA0B-63D1-8E42-9A28-1C2AADFAE963}"/>
                </a:ext>
              </a:extLst>
            </p:cNvPr>
            <p:cNvCxnSpPr>
              <a:cxnSpLocks/>
              <a:stCxn id="12" idx="4"/>
              <a:endCxn id="13" idx="1"/>
            </p:cNvCxnSpPr>
            <p:nvPr/>
          </p:nvCxnSpPr>
          <p:spPr>
            <a:xfrm>
              <a:off x="8979659" y="4338157"/>
              <a:ext cx="526052" cy="7176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B37DFD-AFBB-A440-9D7A-5B658B07B47B}"/>
                </a:ext>
              </a:extLst>
            </p:cNvPr>
            <p:cNvCxnSpPr>
              <a:cxnSpLocks/>
              <a:stCxn id="12" idx="4"/>
              <a:endCxn id="11" idx="0"/>
            </p:cNvCxnSpPr>
            <p:nvPr/>
          </p:nvCxnSpPr>
          <p:spPr>
            <a:xfrm flipH="1">
              <a:off x="8667411" y="4338157"/>
              <a:ext cx="312248" cy="6736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48393B8-48B3-BE42-9762-0C5C32FC6410}"/>
                </a:ext>
              </a:extLst>
            </p:cNvPr>
            <p:cNvSpPr/>
            <p:nvPr/>
          </p:nvSpPr>
          <p:spPr>
            <a:xfrm>
              <a:off x="7634963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BF1F0AF-BCC7-6F41-8671-DE2879FD7770}"/>
                </a:ext>
              </a:extLst>
            </p:cNvPr>
            <p:cNvCxnSpPr>
              <a:stCxn id="10" idx="4"/>
              <a:endCxn id="18" idx="0"/>
            </p:cNvCxnSpPr>
            <p:nvPr/>
          </p:nvCxnSpPr>
          <p:spPr>
            <a:xfrm flipH="1">
              <a:off x="7817843" y="4358414"/>
              <a:ext cx="150797" cy="653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FE2313-EAD4-E44F-8217-B0AB98134BC0}"/>
              </a:ext>
            </a:extLst>
          </p:cNvPr>
          <p:cNvGrpSpPr/>
          <p:nvPr/>
        </p:nvGrpSpPr>
        <p:grpSpPr>
          <a:xfrm>
            <a:off x="925944" y="2757644"/>
            <a:ext cx="5043099" cy="2822116"/>
            <a:chOff x="4127897" y="2764138"/>
            <a:chExt cx="5043099" cy="282211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3C55C9B-F2E5-5E44-AB37-263905AD692B}"/>
                </a:ext>
              </a:extLst>
            </p:cNvPr>
            <p:cNvSpPr/>
            <p:nvPr/>
          </p:nvSpPr>
          <p:spPr>
            <a:xfrm>
              <a:off x="6009420" y="2764138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FEBECA6-19FD-C34E-BE7C-DAE92FE6C041}"/>
                </a:ext>
              </a:extLst>
            </p:cNvPr>
            <p:cNvSpPr/>
            <p:nvPr/>
          </p:nvSpPr>
          <p:spPr>
            <a:xfrm>
              <a:off x="448034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360E3AD-6F40-D949-B5E7-D67724C9D38C}"/>
                </a:ext>
              </a:extLst>
            </p:cNvPr>
            <p:cNvSpPr/>
            <p:nvPr/>
          </p:nvSpPr>
          <p:spPr>
            <a:xfrm>
              <a:off x="753850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31CA01A-5765-7E47-84C9-79FC929F9654}"/>
                </a:ext>
              </a:extLst>
            </p:cNvPr>
            <p:cNvSpPr/>
            <p:nvPr/>
          </p:nvSpPr>
          <p:spPr>
            <a:xfrm>
              <a:off x="677396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1A928AD-BB32-BA46-B432-57671A60B1D6}"/>
                </a:ext>
              </a:extLst>
            </p:cNvPr>
            <p:cNvSpPr/>
            <p:nvPr/>
          </p:nvSpPr>
          <p:spPr>
            <a:xfrm>
              <a:off x="524488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635D389-C5B7-C34A-9360-EF65A49B07F0}"/>
                </a:ext>
              </a:extLst>
            </p:cNvPr>
            <p:cNvSpPr/>
            <p:nvPr/>
          </p:nvSpPr>
          <p:spPr>
            <a:xfrm>
              <a:off x="6009420" y="3773442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8834ECE-A0EE-D843-BA36-C3E7AFA2A3ED}"/>
                </a:ext>
              </a:extLst>
            </p:cNvPr>
            <p:cNvSpPr/>
            <p:nvPr/>
          </p:nvSpPr>
          <p:spPr>
            <a:xfrm>
              <a:off x="4127897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0682455-803D-7B4B-9165-AA24E83EADB3}"/>
                </a:ext>
              </a:extLst>
            </p:cNvPr>
            <p:cNvSpPr/>
            <p:nvPr/>
          </p:nvSpPr>
          <p:spPr>
            <a:xfrm>
              <a:off x="639053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0A9372A-55AF-6E42-9963-BAF2C7BF4F12}"/>
                </a:ext>
              </a:extLst>
            </p:cNvPr>
            <p:cNvSpPr/>
            <p:nvPr/>
          </p:nvSpPr>
          <p:spPr>
            <a:xfrm>
              <a:off x="5247245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BD3A5F4-4888-8F46-9DBA-45C31BFAB61A}"/>
                </a:ext>
              </a:extLst>
            </p:cNvPr>
            <p:cNvGrpSpPr/>
            <p:nvPr/>
          </p:nvGrpSpPr>
          <p:grpSpPr>
            <a:xfrm>
              <a:off x="8752292" y="5198442"/>
              <a:ext cx="418704" cy="369332"/>
              <a:chOff x="7001436" y="5223907"/>
              <a:chExt cx="418704" cy="369332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30EF0F-E703-2146-9544-AFD473CD85E2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2C142D7-9C22-0940-A50B-883F9F98F7D0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11</a:t>
                </a:r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50B1ED9-856E-5344-962A-A8AD5825EA75}"/>
                </a:ext>
              </a:extLst>
            </p:cNvPr>
            <p:cNvCxnSpPr>
              <a:stCxn id="21" idx="4"/>
              <a:endCxn id="22" idx="7"/>
            </p:cNvCxnSpPr>
            <p:nvPr/>
          </p:nvCxnSpPr>
          <p:spPr>
            <a:xfrm flipH="1">
              <a:off x="4792536" y="3129898"/>
              <a:ext cx="1399764" cy="6971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AF7291-C2BA-1444-830F-24F2E43B355B}"/>
                </a:ext>
              </a:extLst>
            </p:cNvPr>
            <p:cNvCxnSpPr>
              <a:endCxn id="25" idx="0"/>
            </p:cNvCxnSpPr>
            <p:nvPr/>
          </p:nvCxnSpPr>
          <p:spPr>
            <a:xfrm flipH="1">
              <a:off x="542776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80F5CB7-BD5C-B046-B5B4-79BC627E7B52}"/>
                </a:ext>
              </a:extLst>
            </p:cNvPr>
            <p:cNvCxnSpPr>
              <a:endCxn id="26" idx="0"/>
            </p:cNvCxnSpPr>
            <p:nvPr/>
          </p:nvCxnSpPr>
          <p:spPr>
            <a:xfrm>
              <a:off x="6192300" y="3129898"/>
              <a:ext cx="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B4C2011-EF22-D542-A4A0-2E7D214A31CB}"/>
                </a:ext>
              </a:extLst>
            </p:cNvPr>
            <p:cNvCxnSpPr>
              <a:stCxn id="21" idx="4"/>
              <a:endCxn id="24" idx="0"/>
            </p:cNvCxnSpPr>
            <p:nvPr/>
          </p:nvCxnSpPr>
          <p:spPr>
            <a:xfrm>
              <a:off x="6192300" y="3129898"/>
              <a:ext cx="76454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8D2C0FA-9A7F-BC46-A3A7-13849E585EDD}"/>
                </a:ext>
              </a:extLst>
            </p:cNvPr>
            <p:cNvCxnSpPr>
              <a:stCxn id="21" idx="4"/>
              <a:endCxn id="23" idx="0"/>
            </p:cNvCxnSpPr>
            <p:nvPr/>
          </p:nvCxnSpPr>
          <p:spPr>
            <a:xfrm>
              <a:off x="6192300" y="3129898"/>
              <a:ext cx="1529080" cy="6435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8ED0822-AEEA-534E-8F0A-49962523C811}"/>
                </a:ext>
              </a:extLst>
            </p:cNvPr>
            <p:cNvCxnSpPr>
              <a:cxnSpLocks/>
              <a:stCxn id="23" idx="4"/>
              <a:endCxn id="27" idx="0"/>
            </p:cNvCxnSpPr>
            <p:nvPr/>
          </p:nvCxnSpPr>
          <p:spPr>
            <a:xfrm flipH="1">
              <a:off x="4310777" y="4139202"/>
              <a:ext cx="341060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AC358D3-C9AB-D74F-8276-80D40DDC8341}"/>
                </a:ext>
              </a:extLst>
            </p:cNvPr>
            <p:cNvCxnSpPr>
              <a:stCxn id="23" idx="4"/>
              <a:endCxn id="29" idx="0"/>
            </p:cNvCxnSpPr>
            <p:nvPr/>
          </p:nvCxnSpPr>
          <p:spPr>
            <a:xfrm flipH="1">
              <a:off x="5430125" y="4139202"/>
              <a:ext cx="229125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025080-BB06-794F-8436-AA5B4063D5A0}"/>
                </a:ext>
              </a:extLst>
            </p:cNvPr>
            <p:cNvCxnSpPr>
              <a:stCxn id="23" idx="4"/>
              <a:endCxn id="28" idx="0"/>
            </p:cNvCxnSpPr>
            <p:nvPr/>
          </p:nvCxnSpPr>
          <p:spPr>
            <a:xfrm flipH="1">
              <a:off x="6573415" y="4139202"/>
              <a:ext cx="11479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C645BAE-CD89-E24B-8FFB-F9D82959A244}"/>
                </a:ext>
              </a:extLst>
            </p:cNvPr>
            <p:cNvCxnSpPr>
              <a:stCxn id="23" idx="4"/>
              <a:endCxn id="59" idx="0"/>
            </p:cNvCxnSpPr>
            <p:nvPr/>
          </p:nvCxnSpPr>
          <p:spPr>
            <a:xfrm>
              <a:off x="7721380" y="4139202"/>
              <a:ext cx="1240264" cy="10592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8377236-541E-3340-91BE-97017B5A0F40}"/>
                </a:ext>
              </a:extLst>
            </p:cNvPr>
            <p:cNvCxnSpPr>
              <a:stCxn id="22" idx="4"/>
              <a:endCxn id="27" idx="0"/>
            </p:cNvCxnSpPr>
            <p:nvPr/>
          </p:nvCxnSpPr>
          <p:spPr>
            <a:xfrm flipH="1">
              <a:off x="4310777" y="4139202"/>
              <a:ext cx="35244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D55F9C9-400A-9B40-8F0B-0DA9963D9362}"/>
                </a:ext>
              </a:extLst>
            </p:cNvPr>
            <p:cNvCxnSpPr>
              <a:cxnSpLocks/>
              <a:stCxn id="25" idx="4"/>
              <a:endCxn id="27" idx="0"/>
            </p:cNvCxnSpPr>
            <p:nvPr/>
          </p:nvCxnSpPr>
          <p:spPr>
            <a:xfrm flipH="1">
              <a:off x="4310777" y="4139202"/>
              <a:ext cx="111698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78614C3-DE74-0F4D-AC78-2BE441F72FCF}"/>
                </a:ext>
              </a:extLst>
            </p:cNvPr>
            <p:cNvCxnSpPr>
              <a:cxnSpLocks/>
              <a:stCxn id="25" idx="4"/>
              <a:endCxn id="29" idx="0"/>
            </p:cNvCxnSpPr>
            <p:nvPr/>
          </p:nvCxnSpPr>
          <p:spPr>
            <a:xfrm>
              <a:off x="5427760" y="4139202"/>
              <a:ext cx="236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DD23D38-A36B-5044-BC97-D2C535DDF3DC}"/>
                </a:ext>
              </a:extLst>
            </p:cNvPr>
            <p:cNvCxnSpPr>
              <a:stCxn id="26" idx="4"/>
              <a:endCxn id="27" idx="0"/>
            </p:cNvCxnSpPr>
            <p:nvPr/>
          </p:nvCxnSpPr>
          <p:spPr>
            <a:xfrm flipH="1">
              <a:off x="4310777" y="4139202"/>
              <a:ext cx="188152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1CC309F-F02F-9A40-88D7-CF4E4690A4FC}"/>
                </a:ext>
              </a:extLst>
            </p:cNvPr>
            <p:cNvSpPr/>
            <p:nvPr/>
          </p:nvSpPr>
          <p:spPr>
            <a:xfrm>
              <a:off x="4692352" y="520201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95E0DF1-D593-D241-BA44-75C17D92E26C}"/>
                </a:ext>
              </a:extLst>
            </p:cNvPr>
            <p:cNvCxnSpPr>
              <a:stCxn id="26" idx="4"/>
              <a:endCxn id="44" idx="0"/>
            </p:cNvCxnSpPr>
            <p:nvPr/>
          </p:nvCxnSpPr>
          <p:spPr>
            <a:xfrm flipH="1">
              <a:off x="4875232" y="4139202"/>
              <a:ext cx="1317068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3E81C7C-795E-0545-B9FF-18AF6667B46E}"/>
                </a:ext>
              </a:extLst>
            </p:cNvPr>
            <p:cNvSpPr/>
            <p:nvPr/>
          </p:nvSpPr>
          <p:spPr>
            <a:xfrm>
              <a:off x="5818890" y="5220494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19F58D9-76AE-5E43-B402-59FEBD656602}"/>
                </a:ext>
              </a:extLst>
            </p:cNvPr>
            <p:cNvCxnSpPr>
              <a:cxnSpLocks/>
              <a:stCxn id="26" idx="4"/>
              <a:endCxn id="46" idx="0"/>
            </p:cNvCxnSpPr>
            <p:nvPr/>
          </p:nvCxnSpPr>
          <p:spPr>
            <a:xfrm flipH="1">
              <a:off x="6001770" y="4139202"/>
              <a:ext cx="190530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E1EFC23-35F4-1847-BE80-2DF7495A0381}"/>
                </a:ext>
              </a:extLst>
            </p:cNvPr>
            <p:cNvCxnSpPr>
              <a:cxnSpLocks/>
              <a:stCxn id="26" idx="4"/>
              <a:endCxn id="28" idx="0"/>
            </p:cNvCxnSpPr>
            <p:nvPr/>
          </p:nvCxnSpPr>
          <p:spPr>
            <a:xfrm>
              <a:off x="6192300" y="4139202"/>
              <a:ext cx="381115" cy="1081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BE2163A-65B2-2147-A5A0-509E400B77AB}"/>
                </a:ext>
              </a:extLst>
            </p:cNvPr>
            <p:cNvSpPr/>
            <p:nvPr/>
          </p:nvSpPr>
          <p:spPr>
            <a:xfrm>
              <a:off x="6968433" y="521852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85E98E8-86EB-3842-8085-3799B0BC4A76}"/>
                </a:ext>
              </a:extLst>
            </p:cNvPr>
            <p:cNvGrpSpPr/>
            <p:nvPr/>
          </p:nvGrpSpPr>
          <p:grpSpPr>
            <a:xfrm>
              <a:off x="8138042" y="5211686"/>
              <a:ext cx="418704" cy="369332"/>
              <a:chOff x="7001436" y="5223907"/>
              <a:chExt cx="418704" cy="369332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E88F968-9928-ED4B-86E6-73715371CB0E}"/>
                  </a:ext>
                </a:extLst>
              </p:cNvPr>
              <p:cNvSpPr/>
              <p:nvPr/>
            </p:nvSpPr>
            <p:spPr>
              <a:xfrm>
                <a:off x="7022795" y="5227479"/>
                <a:ext cx="365760" cy="36576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00FFBB-2187-AE41-BE1A-E9CE513C29EE}"/>
                  </a:ext>
                </a:extLst>
              </p:cNvPr>
              <p:cNvSpPr txBox="1"/>
              <p:nvPr/>
            </p:nvSpPr>
            <p:spPr>
              <a:xfrm>
                <a:off x="7001436" y="522390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D24DD98-D3C4-184B-8C7A-0CEEC3BEAB17}"/>
                </a:ext>
              </a:extLst>
            </p:cNvPr>
            <p:cNvCxnSpPr>
              <a:stCxn id="26" idx="4"/>
              <a:endCxn id="57" idx="0"/>
            </p:cNvCxnSpPr>
            <p:nvPr/>
          </p:nvCxnSpPr>
          <p:spPr>
            <a:xfrm>
              <a:off x="6192300" y="4139202"/>
              <a:ext cx="2155094" cy="10724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9D591D7-8D71-9F4A-B4ED-3CB3B77BCF9F}"/>
                </a:ext>
              </a:extLst>
            </p:cNvPr>
            <p:cNvCxnSpPr>
              <a:stCxn id="26" idx="4"/>
              <a:endCxn id="49" idx="0"/>
            </p:cNvCxnSpPr>
            <p:nvPr/>
          </p:nvCxnSpPr>
          <p:spPr>
            <a:xfrm>
              <a:off x="6192300" y="4139202"/>
              <a:ext cx="959013" cy="1079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BB4D8E6-FBF5-6248-AD5C-00247036DC6A}"/>
                </a:ext>
              </a:extLst>
            </p:cNvPr>
            <p:cNvCxnSpPr>
              <a:stCxn id="24" idx="4"/>
              <a:endCxn id="27" idx="0"/>
            </p:cNvCxnSpPr>
            <p:nvPr/>
          </p:nvCxnSpPr>
          <p:spPr>
            <a:xfrm flipH="1">
              <a:off x="4310777" y="4139202"/>
              <a:ext cx="2646063" cy="10628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30200EC-181B-4645-A571-258B84FCE932}"/>
                </a:ext>
              </a:extLst>
            </p:cNvPr>
            <p:cNvSpPr/>
            <p:nvPr/>
          </p:nvSpPr>
          <p:spPr>
            <a:xfrm>
              <a:off x="7565653" y="5215258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FBAB8DF-8ED2-2940-B968-3FDB6591669A}"/>
                </a:ext>
              </a:extLst>
            </p:cNvPr>
            <p:cNvCxnSpPr>
              <a:stCxn id="24" idx="4"/>
              <a:endCxn id="54" idx="0"/>
            </p:cNvCxnSpPr>
            <p:nvPr/>
          </p:nvCxnSpPr>
          <p:spPr>
            <a:xfrm>
              <a:off x="6956840" y="4139202"/>
              <a:ext cx="791693" cy="1076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5029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5B0EE8C-742A-9E46-9999-22367716E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87" y="391858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Mini-batch training in GNN models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03A68F-78A4-3A4E-857F-AB7BB95018E8}"/>
              </a:ext>
            </a:extLst>
          </p:cNvPr>
          <p:cNvGrpSpPr/>
          <p:nvPr/>
        </p:nvGrpSpPr>
        <p:grpSpPr>
          <a:xfrm>
            <a:off x="829887" y="2339714"/>
            <a:ext cx="3366374" cy="3070290"/>
            <a:chOff x="8428990" y="3178664"/>
            <a:chExt cx="3366374" cy="307029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B77F805-616E-C349-85F9-CA01D53845E5}"/>
                </a:ext>
              </a:extLst>
            </p:cNvPr>
            <p:cNvSpPr/>
            <p:nvPr/>
          </p:nvSpPr>
          <p:spPr>
            <a:xfrm>
              <a:off x="10063480" y="3849061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C0E086B-25FA-2044-8B32-2388F4D93334}"/>
                </a:ext>
              </a:extLst>
            </p:cNvPr>
            <p:cNvSpPr/>
            <p:nvPr/>
          </p:nvSpPr>
          <p:spPr>
            <a:xfrm>
              <a:off x="9336405" y="317866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2BE2950-C822-1D4B-9DC0-AAB7999DFEAA}"/>
                </a:ext>
              </a:extLst>
            </p:cNvPr>
            <p:cNvSpPr/>
            <p:nvPr/>
          </p:nvSpPr>
          <p:spPr>
            <a:xfrm>
              <a:off x="9669780" y="491586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F34FA81-255B-7148-A425-FC66832169C0}"/>
                </a:ext>
              </a:extLst>
            </p:cNvPr>
            <p:cNvSpPr/>
            <p:nvPr/>
          </p:nvSpPr>
          <p:spPr>
            <a:xfrm>
              <a:off x="11393581" y="4031941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7F10D96-8328-DE4C-90A2-3D61DC0E2840}"/>
                </a:ext>
              </a:extLst>
            </p:cNvPr>
            <p:cNvSpPr/>
            <p:nvPr/>
          </p:nvSpPr>
          <p:spPr>
            <a:xfrm>
              <a:off x="10232390" y="5439899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980E4EF-960D-E94C-BCEE-1F0748E627FA}"/>
                </a:ext>
              </a:extLst>
            </p:cNvPr>
            <p:cNvSpPr/>
            <p:nvPr/>
          </p:nvSpPr>
          <p:spPr>
            <a:xfrm>
              <a:off x="9336405" y="428253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DD771EB-ED3D-A54C-AA96-E65969FF7147}"/>
                </a:ext>
              </a:extLst>
            </p:cNvPr>
            <p:cNvSpPr/>
            <p:nvPr/>
          </p:nvSpPr>
          <p:spPr>
            <a:xfrm>
              <a:off x="10573796" y="3267002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3723F82-1D80-9642-B2A3-40D9F105EBF2}"/>
                </a:ext>
              </a:extLst>
            </p:cNvPr>
            <p:cNvSpPr/>
            <p:nvPr/>
          </p:nvSpPr>
          <p:spPr>
            <a:xfrm>
              <a:off x="10612120" y="4522393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7B9999E-1266-604D-9A45-80C87C3ED143}"/>
                </a:ext>
              </a:extLst>
            </p:cNvPr>
            <p:cNvSpPr/>
            <p:nvPr/>
          </p:nvSpPr>
          <p:spPr>
            <a:xfrm>
              <a:off x="8428990" y="464188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B5021CF-FF0D-AD40-84E3-982AAEC4D6ED}"/>
                </a:ext>
              </a:extLst>
            </p:cNvPr>
            <p:cNvSpPr/>
            <p:nvPr/>
          </p:nvSpPr>
          <p:spPr>
            <a:xfrm>
              <a:off x="11170920" y="5007644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4702F84-BFA0-7B4C-8E9F-BB8D30437C09}"/>
                </a:ext>
              </a:extLst>
            </p:cNvPr>
            <p:cNvSpPr txBox="1"/>
            <p:nvPr/>
          </p:nvSpPr>
          <p:spPr>
            <a:xfrm>
              <a:off x="11376660" y="403416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3B454D0-ABD7-1F44-BA3B-4B0FA52320D5}"/>
                </a:ext>
              </a:extLst>
            </p:cNvPr>
            <p:cNvSpPr/>
            <p:nvPr/>
          </p:nvSpPr>
          <p:spPr>
            <a:xfrm>
              <a:off x="9213454" y="5875070"/>
              <a:ext cx="365760" cy="3657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6ED750-B85B-854F-B8DB-C61909FC3483}"/>
                </a:ext>
              </a:extLst>
            </p:cNvPr>
            <p:cNvSpPr txBox="1"/>
            <p:nvPr/>
          </p:nvSpPr>
          <p:spPr>
            <a:xfrm>
              <a:off x="9186982" y="587962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11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449E6DA-CB74-224B-90E9-744FA13C7DEB}"/>
                </a:ext>
              </a:extLst>
            </p:cNvPr>
            <p:cNvCxnSpPr>
              <a:stCxn id="12" idx="3"/>
              <a:endCxn id="6" idx="7"/>
            </p:cNvCxnSpPr>
            <p:nvPr/>
          </p:nvCxnSpPr>
          <p:spPr>
            <a:xfrm flipH="1">
              <a:off x="10375676" y="3579198"/>
              <a:ext cx="251684" cy="323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777A81D-31DC-3D4F-8A3C-1E0E294124DE}"/>
                </a:ext>
              </a:extLst>
            </p:cNvPr>
            <p:cNvCxnSpPr>
              <a:stCxn id="7" idx="5"/>
              <a:endCxn id="6" idx="1"/>
            </p:cNvCxnSpPr>
            <p:nvPr/>
          </p:nvCxnSpPr>
          <p:spPr>
            <a:xfrm>
              <a:off x="9648601" y="3490860"/>
              <a:ext cx="468443" cy="411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F162CD0-3FD2-9C46-AF1D-314E0FD5572D}"/>
                </a:ext>
              </a:extLst>
            </p:cNvPr>
            <p:cNvCxnSpPr>
              <a:stCxn id="6" idx="3"/>
              <a:endCxn id="11" idx="7"/>
            </p:cNvCxnSpPr>
            <p:nvPr/>
          </p:nvCxnSpPr>
          <p:spPr>
            <a:xfrm flipH="1">
              <a:off x="9648601" y="4161257"/>
              <a:ext cx="468443" cy="174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57E0EDE-E982-0E45-82E1-E0C00E6ABD37}"/>
                </a:ext>
              </a:extLst>
            </p:cNvPr>
            <p:cNvCxnSpPr>
              <a:stCxn id="6" idx="5"/>
              <a:endCxn id="13" idx="1"/>
            </p:cNvCxnSpPr>
            <p:nvPr/>
          </p:nvCxnSpPr>
          <p:spPr>
            <a:xfrm>
              <a:off x="10375676" y="4161257"/>
              <a:ext cx="290008" cy="4147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B48CE08-6F35-2544-A36F-7FD2E20896E3}"/>
                </a:ext>
              </a:extLst>
            </p:cNvPr>
            <p:cNvCxnSpPr>
              <a:cxnSpLocks/>
              <a:stCxn id="8" idx="6"/>
              <a:endCxn id="13" idx="3"/>
            </p:cNvCxnSpPr>
            <p:nvPr/>
          </p:nvCxnSpPr>
          <p:spPr>
            <a:xfrm flipV="1">
              <a:off x="10035540" y="4834589"/>
              <a:ext cx="630144" cy="264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4A5CD2A-3BAD-AA44-AC70-979DE7715DA0}"/>
                </a:ext>
              </a:extLst>
            </p:cNvPr>
            <p:cNvCxnSpPr>
              <a:stCxn id="12" idx="4"/>
              <a:endCxn id="13" idx="0"/>
            </p:cNvCxnSpPr>
            <p:nvPr/>
          </p:nvCxnSpPr>
          <p:spPr>
            <a:xfrm>
              <a:off x="10756676" y="3632762"/>
              <a:ext cx="38324" cy="8896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541ED88-582A-504E-86BF-CA8B59F3A939}"/>
                </a:ext>
              </a:extLst>
            </p:cNvPr>
            <p:cNvCxnSpPr>
              <a:cxnSpLocks/>
              <a:stCxn id="14" idx="6"/>
              <a:endCxn id="11" idx="3"/>
            </p:cNvCxnSpPr>
            <p:nvPr/>
          </p:nvCxnSpPr>
          <p:spPr>
            <a:xfrm flipV="1">
              <a:off x="8794750" y="4594730"/>
              <a:ext cx="595219" cy="2300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77E1B5-9C19-9946-AD1B-8288F473718F}"/>
                </a:ext>
              </a:extLst>
            </p:cNvPr>
            <p:cNvCxnSpPr>
              <a:stCxn id="8" idx="5"/>
              <a:endCxn id="10" idx="1"/>
            </p:cNvCxnSpPr>
            <p:nvPr/>
          </p:nvCxnSpPr>
          <p:spPr>
            <a:xfrm>
              <a:off x="9981976" y="5228057"/>
              <a:ext cx="303978" cy="2654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DA5462E-F764-1144-BDB4-EAD717A82909}"/>
                </a:ext>
              </a:extLst>
            </p:cNvPr>
            <p:cNvCxnSpPr>
              <a:stCxn id="15" idx="3"/>
              <a:endCxn id="10" idx="6"/>
            </p:cNvCxnSpPr>
            <p:nvPr/>
          </p:nvCxnSpPr>
          <p:spPr>
            <a:xfrm flipH="1">
              <a:off x="10598150" y="5319840"/>
              <a:ext cx="626334" cy="3029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D8446C9-2DA9-A74D-825C-D5C414875409}"/>
                </a:ext>
              </a:extLst>
            </p:cNvPr>
            <p:cNvCxnSpPr>
              <a:stCxn id="13" idx="5"/>
              <a:endCxn id="15" idx="1"/>
            </p:cNvCxnSpPr>
            <p:nvPr/>
          </p:nvCxnSpPr>
          <p:spPr>
            <a:xfrm>
              <a:off x="10924316" y="4834589"/>
              <a:ext cx="300168" cy="2266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4FD5DEE-DC81-3C4C-9A3A-7873E6A1A87C}"/>
                </a:ext>
              </a:extLst>
            </p:cNvPr>
            <p:cNvCxnSpPr>
              <a:stCxn id="6" idx="4"/>
              <a:endCxn id="8" idx="0"/>
            </p:cNvCxnSpPr>
            <p:nvPr/>
          </p:nvCxnSpPr>
          <p:spPr>
            <a:xfrm flipH="1">
              <a:off x="9852660" y="4214821"/>
              <a:ext cx="393700" cy="7010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46E08AA-BD57-A749-B3AA-6589CDF4089A}"/>
                </a:ext>
              </a:extLst>
            </p:cNvPr>
            <p:cNvCxnSpPr>
              <a:stCxn id="13" idx="4"/>
              <a:endCxn id="10" idx="7"/>
            </p:cNvCxnSpPr>
            <p:nvPr/>
          </p:nvCxnSpPr>
          <p:spPr>
            <a:xfrm flipH="1">
              <a:off x="10544586" y="4888153"/>
              <a:ext cx="250414" cy="6053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8AF44F4-F449-1E48-B0C1-FE5A8AB31FB0}"/>
                </a:ext>
              </a:extLst>
            </p:cNvPr>
            <p:cNvCxnSpPr>
              <a:stCxn id="13" idx="6"/>
              <a:endCxn id="9" idx="3"/>
            </p:cNvCxnSpPr>
            <p:nvPr/>
          </p:nvCxnSpPr>
          <p:spPr>
            <a:xfrm flipV="1">
              <a:off x="10977880" y="4344137"/>
              <a:ext cx="469265" cy="361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FFF1BB9-E0FB-B04E-9662-F5EACD2B8B72}"/>
                </a:ext>
              </a:extLst>
            </p:cNvPr>
            <p:cNvCxnSpPr>
              <a:stCxn id="17" idx="7"/>
              <a:endCxn id="8" idx="4"/>
            </p:cNvCxnSpPr>
            <p:nvPr/>
          </p:nvCxnSpPr>
          <p:spPr>
            <a:xfrm flipV="1">
              <a:off x="9525650" y="5281621"/>
              <a:ext cx="327010" cy="647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BD4AD59-41E7-834A-8063-69A1F9C46EBD}"/>
                </a:ext>
              </a:extLst>
            </p:cNvPr>
            <p:cNvCxnSpPr>
              <a:stCxn id="17" idx="6"/>
              <a:endCxn id="10" idx="3"/>
            </p:cNvCxnSpPr>
            <p:nvPr/>
          </p:nvCxnSpPr>
          <p:spPr>
            <a:xfrm flipV="1">
              <a:off x="9579214" y="5752095"/>
              <a:ext cx="706740" cy="305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Cloud 33">
            <a:extLst>
              <a:ext uri="{FF2B5EF4-FFF2-40B4-BE49-F238E27FC236}">
                <a16:creationId xmlns:a16="http://schemas.microsoft.com/office/drawing/2014/main" id="{8A1B5520-CB3E-B44B-9FCA-6DD2B8934F25}"/>
              </a:ext>
            </a:extLst>
          </p:cNvPr>
          <p:cNvSpPr/>
          <p:nvPr/>
        </p:nvSpPr>
        <p:spPr>
          <a:xfrm>
            <a:off x="8837627" y="2933419"/>
            <a:ext cx="2757948" cy="1585943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GNN models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8D773EF2-E6C3-314F-8F40-1F1A8C8AD5FC}"/>
              </a:ext>
            </a:extLst>
          </p:cNvPr>
          <p:cNvSpPr/>
          <p:nvPr/>
        </p:nvSpPr>
        <p:spPr>
          <a:xfrm>
            <a:off x="7851619" y="3681575"/>
            <a:ext cx="811161" cy="275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557942DA-969C-184E-A92C-1F7F4BDFC989}"/>
              </a:ext>
            </a:extLst>
          </p:cNvPr>
          <p:cNvSpPr/>
          <p:nvPr/>
        </p:nvSpPr>
        <p:spPr>
          <a:xfrm>
            <a:off x="4524672" y="3665160"/>
            <a:ext cx="811161" cy="2755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C457D0-085D-9640-A001-D617BEC2EE2B}"/>
              </a:ext>
            </a:extLst>
          </p:cNvPr>
          <p:cNvSpPr txBox="1"/>
          <p:nvPr/>
        </p:nvSpPr>
        <p:spPr>
          <a:xfrm>
            <a:off x="1721428" y="5763252"/>
            <a:ext cx="147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full graph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31CDB4-F88A-4E40-AD0D-AE19EED37FFA}"/>
              </a:ext>
            </a:extLst>
          </p:cNvPr>
          <p:cNvSpPr txBox="1"/>
          <p:nvPr/>
        </p:nvSpPr>
        <p:spPr>
          <a:xfrm>
            <a:off x="6499726" y="5097617"/>
            <a:ext cx="137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mini-batch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9BD618-8875-A248-A01F-BF6FC1E5C29C}"/>
              </a:ext>
            </a:extLst>
          </p:cNvPr>
          <p:cNvGrpSpPr/>
          <p:nvPr/>
        </p:nvGrpSpPr>
        <p:grpSpPr>
          <a:xfrm>
            <a:off x="5783687" y="2500697"/>
            <a:ext cx="2182944" cy="2451386"/>
            <a:chOff x="7634963" y="2926213"/>
            <a:chExt cx="2182944" cy="245138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3360189-1F84-394C-A3CC-B551A7B91C50}"/>
                </a:ext>
              </a:extLst>
            </p:cNvPr>
            <p:cNvSpPr/>
            <p:nvPr/>
          </p:nvSpPr>
          <p:spPr>
            <a:xfrm>
              <a:off x="8311812" y="2926213"/>
              <a:ext cx="365760" cy="36576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762D3E8-F356-1741-92F9-43CD170C7619}"/>
                </a:ext>
              </a:extLst>
            </p:cNvPr>
            <p:cNvSpPr/>
            <p:nvPr/>
          </p:nvSpPr>
          <p:spPr>
            <a:xfrm>
              <a:off x="7785760" y="3992654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5FD24D7-D7A2-714C-A608-526BC179FEB3}"/>
                </a:ext>
              </a:extLst>
            </p:cNvPr>
            <p:cNvSpPr/>
            <p:nvPr/>
          </p:nvSpPr>
          <p:spPr>
            <a:xfrm>
              <a:off x="8484531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F309717-51D8-5C44-AF6D-FC38B94CC6A0}"/>
                </a:ext>
              </a:extLst>
            </p:cNvPr>
            <p:cNvSpPr/>
            <p:nvPr/>
          </p:nvSpPr>
          <p:spPr>
            <a:xfrm>
              <a:off x="8796779" y="3972397"/>
              <a:ext cx="365760" cy="36576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2AAB9BA-076E-7041-AC9F-5BADD5C2B57B}"/>
                </a:ext>
              </a:extLst>
            </p:cNvPr>
            <p:cNvSpPr/>
            <p:nvPr/>
          </p:nvSpPr>
          <p:spPr>
            <a:xfrm>
              <a:off x="9452147" y="5002203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FE3F700-EBE1-0A4A-B5DA-C5EDD01B8FDB}"/>
                </a:ext>
              </a:extLst>
            </p:cNvPr>
            <p:cNvCxnSpPr>
              <a:cxnSpLocks/>
              <a:stCxn id="41" idx="7"/>
              <a:endCxn id="40" idx="4"/>
            </p:cNvCxnSpPr>
            <p:nvPr/>
          </p:nvCxnSpPr>
          <p:spPr>
            <a:xfrm flipV="1">
              <a:off x="8097956" y="3291973"/>
              <a:ext cx="396736" cy="7542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47E3314-2D3E-C44E-A257-82768DFFBBDD}"/>
                </a:ext>
              </a:extLst>
            </p:cNvPr>
            <p:cNvCxnSpPr>
              <a:cxnSpLocks/>
              <a:stCxn id="40" idx="4"/>
              <a:endCxn id="43" idx="0"/>
            </p:cNvCxnSpPr>
            <p:nvPr/>
          </p:nvCxnSpPr>
          <p:spPr>
            <a:xfrm>
              <a:off x="8494692" y="3291973"/>
              <a:ext cx="484967" cy="6804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5D5FC1B-F82C-CC45-825C-5267A0583872}"/>
                </a:ext>
              </a:extLst>
            </p:cNvPr>
            <p:cNvCxnSpPr>
              <a:cxnSpLocks/>
              <a:stCxn id="43" idx="4"/>
              <a:endCxn id="44" idx="1"/>
            </p:cNvCxnSpPr>
            <p:nvPr/>
          </p:nvCxnSpPr>
          <p:spPr>
            <a:xfrm>
              <a:off x="8979659" y="4338157"/>
              <a:ext cx="526052" cy="71761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EFA7F58-B98E-D640-86D7-27C344347358}"/>
                </a:ext>
              </a:extLst>
            </p:cNvPr>
            <p:cNvCxnSpPr>
              <a:cxnSpLocks/>
              <a:stCxn id="43" idx="4"/>
              <a:endCxn id="42" idx="0"/>
            </p:cNvCxnSpPr>
            <p:nvPr/>
          </p:nvCxnSpPr>
          <p:spPr>
            <a:xfrm flipH="1">
              <a:off x="8667411" y="4338157"/>
              <a:ext cx="312248" cy="6736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E002E92-2E7C-634D-ABB9-35ED0CCB3944}"/>
                </a:ext>
              </a:extLst>
            </p:cNvPr>
            <p:cNvSpPr/>
            <p:nvPr/>
          </p:nvSpPr>
          <p:spPr>
            <a:xfrm>
              <a:off x="7634963" y="5011839"/>
              <a:ext cx="365760" cy="36576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D523490-1AD0-D34A-876D-EAC2EAADB317}"/>
                </a:ext>
              </a:extLst>
            </p:cNvPr>
            <p:cNvCxnSpPr>
              <a:stCxn id="41" idx="4"/>
              <a:endCxn id="49" idx="0"/>
            </p:cNvCxnSpPr>
            <p:nvPr/>
          </p:nvCxnSpPr>
          <p:spPr>
            <a:xfrm flipH="1">
              <a:off x="7817843" y="4358414"/>
              <a:ext cx="150797" cy="6534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9124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Heterogenous Graphs</a:t>
            </a:r>
          </a:p>
        </p:txBody>
      </p:sp>
    </p:spTree>
    <p:extLst>
      <p:ext uri="{BB962C8B-B14F-4D97-AF65-F5344CB8AC3E}">
        <p14:creationId xmlns:p14="http://schemas.microsoft.com/office/powerpoint/2010/main" val="4232291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9D1F51-F6D1-5048-A156-1F81379D42D4}"/>
              </a:ext>
            </a:extLst>
          </p:cNvPr>
          <p:cNvSpPr txBox="1"/>
          <p:nvPr/>
        </p:nvSpPr>
        <p:spPr>
          <a:xfrm>
            <a:off x="7146872" y="1887367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MATHEMATICS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8FB9717-F5C8-194C-9F31-7153B9F0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Heterogenous Graphs</a:t>
            </a:r>
            <a:endParaRPr lang="zh-CN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5CC188-2CD0-DB47-B390-C6F5F490B2B9}"/>
              </a:ext>
            </a:extLst>
          </p:cNvPr>
          <p:cNvSpPr/>
          <p:nvPr/>
        </p:nvSpPr>
        <p:spPr>
          <a:xfrm>
            <a:off x="764771" y="1476318"/>
            <a:ext cx="9692640" cy="3905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Many real world networks are heterogenous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Drug-Protein Interactions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Knowledge Graphs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…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 want to adapt GNNs to these graphs to do the same tasks – edge prediction, node classification etc.</a:t>
            </a:r>
          </a:p>
        </p:txBody>
      </p:sp>
    </p:spTree>
    <p:extLst>
      <p:ext uri="{BB962C8B-B14F-4D97-AF65-F5344CB8AC3E}">
        <p14:creationId xmlns:p14="http://schemas.microsoft.com/office/powerpoint/2010/main" val="32423190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9D1F51-F6D1-5048-A156-1F81379D42D4}"/>
              </a:ext>
            </a:extLst>
          </p:cNvPr>
          <p:cNvSpPr txBox="1"/>
          <p:nvPr/>
        </p:nvSpPr>
        <p:spPr>
          <a:xfrm>
            <a:off x="7146872" y="1887367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MATHEMATICS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8FB9717-F5C8-194C-9F31-7153B9F0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Heterogenous Graphs : Polypharmacy Example</a:t>
            </a:r>
            <a:endParaRPr lang="zh-CN" altLang="en-US" sz="36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C09FB-34E3-BC44-92A5-BF700645D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161" y="1013798"/>
            <a:ext cx="9423678" cy="483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90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9D1F51-F6D1-5048-A156-1F81379D42D4}"/>
              </a:ext>
            </a:extLst>
          </p:cNvPr>
          <p:cNvSpPr txBox="1"/>
          <p:nvPr/>
        </p:nvSpPr>
        <p:spPr>
          <a:xfrm>
            <a:off x="7146872" y="1887367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MATHEMATICS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8FB9717-F5C8-194C-9F31-7153B9F0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Heterogenous Graphs : Polypharmacy Example</a:t>
            </a:r>
            <a:endParaRPr lang="zh-CN" altLang="en-US" sz="36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5CC188-2CD0-DB47-B390-C6F5F490B2B9}"/>
              </a:ext>
            </a:extLst>
          </p:cNvPr>
          <p:cNvSpPr/>
          <p:nvPr/>
        </p:nvSpPr>
        <p:spPr>
          <a:xfrm>
            <a:off x="764771" y="1476318"/>
            <a:ext cx="9692640" cy="3259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Goal : Given the partially observed graph of drug-protein interactions, predict labeled edges of side-effect interactions between drug nodes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Key Idea : Compute GNN messages from each edge type and then aggregate across each edge type</a:t>
            </a:r>
          </a:p>
        </p:txBody>
      </p:sp>
    </p:spTree>
    <p:extLst>
      <p:ext uri="{BB962C8B-B14F-4D97-AF65-F5344CB8AC3E}">
        <p14:creationId xmlns:p14="http://schemas.microsoft.com/office/powerpoint/2010/main" val="189345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9D1F51-F6D1-5048-A156-1F81379D42D4}"/>
              </a:ext>
            </a:extLst>
          </p:cNvPr>
          <p:cNvSpPr txBox="1"/>
          <p:nvPr/>
        </p:nvSpPr>
        <p:spPr>
          <a:xfrm>
            <a:off x="7146872" y="1887367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MATHEMATICS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8FB9717-F5C8-194C-9F31-7153B9F0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Heterogenous Graphs : Polypharmacy Example</a:t>
            </a:r>
            <a:endParaRPr lang="zh-CN" altLang="en-US" sz="36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5469B-2381-B244-AC99-BE211637C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272" y="1173145"/>
            <a:ext cx="6607455" cy="474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62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9D1F51-F6D1-5048-A156-1F81379D42D4}"/>
              </a:ext>
            </a:extLst>
          </p:cNvPr>
          <p:cNvSpPr txBox="1"/>
          <p:nvPr/>
        </p:nvSpPr>
        <p:spPr>
          <a:xfrm>
            <a:off x="7146872" y="1887367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MATHEMATICS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8FB9717-F5C8-194C-9F31-7153B9F0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Heterogenous Graphs : Polypharmacy Link Prediction</a:t>
            </a:r>
            <a:endParaRPr lang="zh-CN" altLang="en-US" sz="32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5E8B2-4875-734A-90ED-EB89213ED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68" y="1027906"/>
            <a:ext cx="8466664" cy="500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68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FE1F-9724-F24B-A193-C75E8DD5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AE96B-1BD1-5043-9E2A-A9A949C9D7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43614" y="1462726"/>
            <a:ext cx="10842630" cy="4678147"/>
          </a:xfrm>
        </p:spPr>
        <p:txBody>
          <a:bodyPr/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Given a graph </a:t>
            </a:r>
            <a:r>
              <a:rPr lang="en-US" sz="2800" b="1" dirty="0"/>
              <a:t>G</a:t>
            </a:r>
            <a:endParaRPr lang="en-US" sz="2800" b="1" i="1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lvl="1"/>
            <a:r>
              <a:rPr lang="en-US" b="1" dirty="0"/>
              <a:t>V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is the vertex set</a:t>
            </a:r>
          </a:p>
          <a:p>
            <a:pPr lvl="1"/>
            <a:r>
              <a:rPr lang="en-US" b="1" dirty="0"/>
              <a:t>A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is the adjacency matrix</a:t>
            </a:r>
          </a:p>
          <a:p>
            <a:pPr lvl="1"/>
            <a:r>
              <a:rPr lang="en-US" b="1" dirty="0"/>
              <a:t>X</a:t>
            </a:r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is the set of node features</a:t>
            </a:r>
            <a:b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</a:br>
            <a:endParaRPr lang="en-US" dirty="0"/>
          </a:p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Candidates for Node Features</a:t>
            </a:r>
          </a:p>
          <a:p>
            <a:pPr lvl="1"/>
            <a:r>
              <a:rPr lang="en-US" sz="2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Social Networks : Embedding of user profile, user image etc.</a:t>
            </a:r>
          </a:p>
          <a:p>
            <a:pPr lvl="1"/>
            <a:r>
              <a:rPr lang="en-US" sz="2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Biological Networks : Gene expression profiles</a:t>
            </a:r>
          </a:p>
          <a:p>
            <a:pPr lvl="1"/>
            <a:r>
              <a:rPr lang="en-US" sz="22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 Features</a:t>
            </a:r>
          </a:p>
          <a:p>
            <a:pPr lvl="2"/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One hot encoding of a node</a:t>
            </a:r>
          </a:p>
          <a:p>
            <a:pPr lvl="2"/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Constant / Random initialization (if nothing is available)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729683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3595" y="1790246"/>
            <a:ext cx="10044809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Case Study : Recommender Systems</a:t>
            </a:r>
          </a:p>
        </p:txBody>
      </p:sp>
    </p:spTree>
    <p:extLst>
      <p:ext uri="{BB962C8B-B14F-4D97-AF65-F5344CB8AC3E}">
        <p14:creationId xmlns:p14="http://schemas.microsoft.com/office/powerpoint/2010/main" val="2110000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9D1F51-F6D1-5048-A156-1F81379D42D4}"/>
              </a:ext>
            </a:extLst>
          </p:cNvPr>
          <p:cNvSpPr txBox="1"/>
          <p:nvPr/>
        </p:nvSpPr>
        <p:spPr>
          <a:xfrm>
            <a:off x="7146872" y="1887367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MATHEMATICS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8FB9717-F5C8-194C-9F31-7153B9F0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Recommender Systems</a:t>
            </a:r>
            <a:endParaRPr lang="zh-CN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5CC188-2CD0-DB47-B390-C6F5F490B2B9}"/>
              </a:ext>
            </a:extLst>
          </p:cNvPr>
          <p:cNvSpPr/>
          <p:nvPr/>
        </p:nvSpPr>
        <p:spPr>
          <a:xfrm>
            <a:off x="764770" y="1476318"/>
            <a:ext cx="9907087" cy="3905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Problem Statement : Given a bipartite graph of users and products, recommend new products to users based on products they have already interacted with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651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8FB9717-F5C8-194C-9F31-7153B9F0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 Classical Approach : Collaborative Filtering</a:t>
            </a:r>
            <a:endParaRPr lang="zh-CN" altLang="en-US" sz="3600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5CC188-2CD0-DB47-B390-C6F5F490B2B9}"/>
              </a:ext>
            </a:extLst>
          </p:cNvPr>
          <p:cNvSpPr/>
          <p:nvPr/>
        </p:nvSpPr>
        <p:spPr>
          <a:xfrm>
            <a:off x="764771" y="1476318"/>
            <a:ext cx="5092256" cy="4551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Represent movies and users as vectors in the same latent space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 recommend movies to a user, find new movies close to their embedding within the latent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649AE-45BC-4341-B160-A01718CD8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975" y="1690688"/>
            <a:ext cx="5140768" cy="385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9D1F51-F6D1-5048-A156-1F81379D42D4}"/>
              </a:ext>
            </a:extLst>
          </p:cNvPr>
          <p:cNvSpPr txBox="1"/>
          <p:nvPr/>
        </p:nvSpPr>
        <p:spPr>
          <a:xfrm>
            <a:off x="7146872" y="1887367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MATHEMATICS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8FB9717-F5C8-194C-9F31-7153B9F0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Formulation #1: User-to-Item Similarity</a:t>
            </a:r>
            <a:endParaRPr lang="zh-CN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ADE1E-2389-0746-8422-DA67E9B9C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708" y="1259561"/>
            <a:ext cx="4966584" cy="4338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B19491-3D6C-D44F-94EE-880431DDD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251" y="1396432"/>
            <a:ext cx="473408" cy="40651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66A0A8-08AA-B34C-A6BF-8584C9E274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2614" b="23686"/>
          <a:stretch/>
        </p:blipFill>
        <p:spPr>
          <a:xfrm>
            <a:off x="8663826" y="1887367"/>
            <a:ext cx="461030" cy="31022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DBCCC3-5316-4745-B13D-8E14A967B085}"/>
              </a:ext>
            </a:extLst>
          </p:cNvPr>
          <p:cNvSpPr txBox="1"/>
          <p:nvPr/>
        </p:nvSpPr>
        <p:spPr>
          <a:xfrm>
            <a:off x="2035794" y="1745043"/>
            <a:ext cx="38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</a:t>
            </a:r>
            <a:r>
              <a:rPr lang="en-US" b="1" baseline="-25000" dirty="0"/>
              <a:t>1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E0BD4-55F2-1440-ADDE-DCD868BB16D0}"/>
              </a:ext>
            </a:extLst>
          </p:cNvPr>
          <p:cNvSpPr txBox="1"/>
          <p:nvPr/>
        </p:nvSpPr>
        <p:spPr>
          <a:xfrm>
            <a:off x="1953072" y="2794481"/>
            <a:ext cx="38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</a:t>
            </a:r>
            <a:r>
              <a:rPr lang="en-US" b="1" baseline="-25000" dirty="0"/>
              <a:t>2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12E75D-8C23-FF4A-B302-F363AF4D572A}"/>
              </a:ext>
            </a:extLst>
          </p:cNvPr>
          <p:cNvSpPr txBox="1"/>
          <p:nvPr/>
        </p:nvSpPr>
        <p:spPr>
          <a:xfrm>
            <a:off x="1953073" y="3843919"/>
            <a:ext cx="38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</a:t>
            </a:r>
            <a:r>
              <a:rPr lang="en-US" b="1" baseline="-25000" dirty="0"/>
              <a:t>3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7B06A6-61C1-DF47-82F1-99029E277C00}"/>
              </a:ext>
            </a:extLst>
          </p:cNvPr>
          <p:cNvSpPr txBox="1"/>
          <p:nvPr/>
        </p:nvSpPr>
        <p:spPr>
          <a:xfrm>
            <a:off x="1978498" y="4804974"/>
            <a:ext cx="38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</a:t>
            </a:r>
            <a:r>
              <a:rPr lang="en-US" b="1" baseline="-25000" dirty="0"/>
              <a:t>4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07FB7F-1D70-7647-BD27-3453E6A654A3}"/>
              </a:ext>
            </a:extLst>
          </p:cNvPr>
          <p:cNvSpPr txBox="1"/>
          <p:nvPr/>
        </p:nvSpPr>
        <p:spPr>
          <a:xfrm>
            <a:off x="9209390" y="2070186"/>
            <a:ext cx="38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  <a:r>
              <a:rPr lang="en-US" b="1" baseline="-25000" dirty="0"/>
              <a:t>1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EF31B9-E709-224A-AE4E-CF854842D67A}"/>
              </a:ext>
            </a:extLst>
          </p:cNvPr>
          <p:cNvSpPr txBox="1"/>
          <p:nvPr/>
        </p:nvSpPr>
        <p:spPr>
          <a:xfrm>
            <a:off x="9209390" y="4266083"/>
            <a:ext cx="38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  <a:r>
              <a:rPr lang="en-US" b="1" baseline="-25000" dirty="0"/>
              <a:t>3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9A6CAA-9D91-9444-BAA1-BF90557EB09F}"/>
              </a:ext>
            </a:extLst>
          </p:cNvPr>
          <p:cNvSpPr txBox="1"/>
          <p:nvPr/>
        </p:nvSpPr>
        <p:spPr>
          <a:xfrm>
            <a:off x="9209390" y="3117259"/>
            <a:ext cx="38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</a:t>
            </a:r>
            <a:r>
              <a:rPr lang="en-US" b="1" baseline="-25000" dirty="0"/>
              <a:t>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90270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9D1F51-F6D1-5048-A156-1F81379D42D4}"/>
              </a:ext>
            </a:extLst>
          </p:cNvPr>
          <p:cNvSpPr txBox="1"/>
          <p:nvPr/>
        </p:nvSpPr>
        <p:spPr>
          <a:xfrm>
            <a:off x="7146872" y="1887367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MATHEMATICS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8FB9717-F5C8-194C-9F31-7153B9F0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12" y="353550"/>
            <a:ext cx="11060575" cy="1325563"/>
          </a:xfrm>
        </p:spPr>
        <p:txBody>
          <a:bodyPr/>
          <a:lstStyle/>
          <a:p>
            <a:r>
              <a:rPr lang="en-US" altLang="zh-CN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Formulation #2 : Item-to-Item similarity</a:t>
            </a:r>
            <a:endParaRPr lang="zh-CN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90A6CC-47A7-CD48-B3E0-AB484985C07B}"/>
              </a:ext>
            </a:extLst>
          </p:cNvPr>
          <p:cNvSpPr txBox="1"/>
          <p:nvPr/>
        </p:nvSpPr>
        <p:spPr>
          <a:xfrm>
            <a:off x="706056" y="1319514"/>
            <a:ext cx="1068343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SOTA Recommender System based on GNNs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Pinterest : Human curated collection of pins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Pin : A visual bookmark from the web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Board : A collection of pins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Key Idea : Leverage superior embeddings that use structural information from the graph to provide better recommendations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970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9D1F51-F6D1-5048-A156-1F81379D42D4}"/>
              </a:ext>
            </a:extLst>
          </p:cNvPr>
          <p:cNvSpPr txBox="1"/>
          <p:nvPr/>
        </p:nvSpPr>
        <p:spPr>
          <a:xfrm>
            <a:off x="7146872" y="1887367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MATHEMATICS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8FB9717-F5C8-194C-9F31-7153B9F0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12" y="353550"/>
            <a:ext cx="11060575" cy="1325563"/>
          </a:xfrm>
        </p:spPr>
        <p:txBody>
          <a:bodyPr/>
          <a:lstStyle/>
          <a:p>
            <a:r>
              <a:rPr lang="en-US" altLang="zh-CN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PinSAGE</a:t>
            </a:r>
            <a:endParaRPr lang="zh-CN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48879-3516-5B4A-BC72-B4161CAB7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455" y="1135586"/>
            <a:ext cx="6959089" cy="45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19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9D1F51-F6D1-5048-A156-1F81379D42D4}"/>
              </a:ext>
            </a:extLst>
          </p:cNvPr>
          <p:cNvSpPr txBox="1"/>
          <p:nvPr/>
        </p:nvSpPr>
        <p:spPr>
          <a:xfrm>
            <a:off x="7146872" y="1887367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MATHEMATICS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8FB9717-F5C8-194C-9F31-7153B9F0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12" y="353550"/>
            <a:ext cx="11060575" cy="1325563"/>
          </a:xfrm>
        </p:spPr>
        <p:txBody>
          <a:bodyPr/>
          <a:lstStyle/>
          <a:p>
            <a:r>
              <a:rPr lang="en-US" altLang="zh-CN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PinSAGE</a:t>
            </a:r>
            <a:endParaRPr lang="zh-CN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FB706-D0F7-EB45-B548-8A550ECAC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91" y="1445808"/>
            <a:ext cx="9807615" cy="396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74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9D1F51-F6D1-5048-A156-1F81379D42D4}"/>
              </a:ext>
            </a:extLst>
          </p:cNvPr>
          <p:cNvSpPr txBox="1"/>
          <p:nvPr/>
        </p:nvSpPr>
        <p:spPr>
          <a:xfrm>
            <a:off x="7146872" y="1887367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MATHEMATICS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8FB9717-F5C8-194C-9F31-7153B9F0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64" y="356279"/>
            <a:ext cx="11123271" cy="1325563"/>
          </a:xfrm>
        </p:spPr>
        <p:txBody>
          <a:bodyPr/>
          <a:lstStyle/>
          <a:p>
            <a:r>
              <a:rPr lang="en-US" altLang="zh-CN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PinSAGE</a:t>
            </a:r>
            <a:endParaRPr lang="zh-CN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5CC188-2CD0-DB47-B390-C6F5F490B2B9}"/>
              </a:ext>
            </a:extLst>
          </p:cNvPr>
          <p:cNvSpPr/>
          <p:nvPr/>
        </p:nvSpPr>
        <p:spPr>
          <a:xfrm>
            <a:off x="764771" y="1476318"/>
            <a:ext cx="9692640" cy="5198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Two sources of signal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u="sng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Features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: Image / text of each pin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u="sng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Graph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: Existing associations of pins to boards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u="sng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Goal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: Generate embeddings for each pin using a GNN scheme and recommend pins using nearest neighbor search</a:t>
            </a:r>
            <a:endParaRPr lang="en-US" sz="2800" b="1" u="sng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889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9D1F51-F6D1-5048-A156-1F81379D42D4}"/>
              </a:ext>
            </a:extLst>
          </p:cNvPr>
          <p:cNvSpPr txBox="1"/>
          <p:nvPr/>
        </p:nvSpPr>
        <p:spPr>
          <a:xfrm>
            <a:off x="7146872" y="1887367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MATHEMATICS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8FB9717-F5C8-194C-9F31-7153B9F0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64" y="356279"/>
            <a:ext cx="11123271" cy="1325563"/>
          </a:xfrm>
        </p:spPr>
        <p:txBody>
          <a:bodyPr/>
          <a:lstStyle/>
          <a:p>
            <a:r>
              <a:rPr lang="en-US" altLang="zh-CN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PinSAGE</a:t>
            </a:r>
            <a:endParaRPr lang="zh-CN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5CC188-2CD0-DB47-B390-C6F5F490B2B9}"/>
              </a:ext>
            </a:extLst>
          </p:cNvPr>
          <p:cNvSpPr/>
          <p:nvPr/>
        </p:nvSpPr>
        <p:spPr>
          <a:xfrm>
            <a:off x="764771" y="1476318"/>
            <a:ext cx="9692640" cy="3905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Unroll the computation graph for products on the underlying bipartite network, as described before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 </a:t>
            </a:r>
            <a:r>
              <a:rPr lang="en-US" sz="2800" b="1" u="sng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do not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consider this as a heterogenous graph to operate upon : the adjacent board nodes are treated as aggregators</a:t>
            </a:r>
            <a:endParaRPr lang="en-US" sz="2800" b="1" u="sng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7188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9D1F51-F6D1-5048-A156-1F81379D42D4}"/>
              </a:ext>
            </a:extLst>
          </p:cNvPr>
          <p:cNvSpPr txBox="1"/>
          <p:nvPr/>
        </p:nvSpPr>
        <p:spPr>
          <a:xfrm>
            <a:off x="7146872" y="1887367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MATHEMATICS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8FB9717-F5C8-194C-9F31-7153B9F0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64" y="356279"/>
            <a:ext cx="11123271" cy="1325563"/>
          </a:xfrm>
        </p:spPr>
        <p:txBody>
          <a:bodyPr/>
          <a:lstStyle/>
          <a:p>
            <a:r>
              <a:rPr lang="en-US" altLang="zh-CN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PinSAGE</a:t>
            </a:r>
            <a:endParaRPr lang="zh-CN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5CC188-2CD0-DB47-B390-C6F5F490B2B9}"/>
              </a:ext>
            </a:extLst>
          </p:cNvPr>
          <p:cNvSpPr/>
          <p:nvPr/>
        </p:nvSpPr>
        <p:spPr>
          <a:xfrm>
            <a:off x="764771" y="1476318"/>
            <a:ext cx="9692640" cy="5198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Training pairs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u="sng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Positive Pair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: Pins that have been saved to the same board within a time window</a:t>
            </a:r>
            <a:endParaRPr lang="en-US" sz="2800" b="1" u="sng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u="sng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Negative Pair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: A random pair of 2 pins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u="sng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 the GNN to generate similar embeddings for positive pairs, dissimilar for negative pairs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761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52B4D4D-6509-3B4B-843A-63ED5B845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878" y="479421"/>
            <a:ext cx="10515600" cy="992183"/>
          </a:xfrm>
        </p:spPr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Recap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82C59-8FCC-4B48-AF7C-EF4BD2229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208948"/>
            <a:ext cx="10248900" cy="4806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22084F-AD24-CE45-9C47-6E4C1B9D0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478" y="1553254"/>
            <a:ext cx="897298" cy="43802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913A2D-A92F-AF44-98CB-BE1D0F2DE023}"/>
              </a:ext>
            </a:extLst>
          </p:cNvPr>
          <p:cNvSpPr txBox="1"/>
          <p:nvPr/>
        </p:nvSpPr>
        <p:spPr>
          <a:xfrm>
            <a:off x="9853577" y="136997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 B</a:t>
            </a:r>
            <a:r>
              <a:rPr lang="en-US" b="1" baseline="-25000" dirty="0"/>
              <a:t>1</a:t>
            </a:r>
            <a:r>
              <a:rPr lang="en-US" b="1" dirty="0"/>
              <a:t>h</a:t>
            </a:r>
            <a:r>
              <a:rPr lang="en-US" b="1" baseline="-25000" dirty="0"/>
              <a:t>B </a:t>
            </a:r>
            <a:r>
              <a:rPr lang="en-US" b="1" baseline="30000" dirty="0"/>
              <a:t>0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D6641F-FC18-FE4D-9CE0-C06F8EEC0954}"/>
              </a:ext>
            </a:extLst>
          </p:cNvPr>
          <p:cNvSpPr txBox="1"/>
          <p:nvPr/>
        </p:nvSpPr>
        <p:spPr>
          <a:xfrm>
            <a:off x="8513570" y="3302717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h</a:t>
            </a:r>
            <a:r>
              <a:rPr lang="en-US" b="1" baseline="-25000" dirty="0" err="1"/>
              <a:t>C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1773B-3B81-9E4A-A517-8F33BBB21E59}"/>
              </a:ext>
            </a:extLst>
          </p:cNvPr>
          <p:cNvSpPr txBox="1"/>
          <p:nvPr/>
        </p:nvSpPr>
        <p:spPr>
          <a:xfrm>
            <a:off x="8540432" y="440157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h</a:t>
            </a:r>
            <a:r>
              <a:rPr lang="en-US" b="1" baseline="-25000" dirty="0" err="1"/>
              <a:t>D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951F76-0297-BA40-A513-ED9CDA78F169}"/>
              </a:ext>
            </a:extLst>
          </p:cNvPr>
          <p:cNvSpPr txBox="1"/>
          <p:nvPr/>
        </p:nvSpPr>
        <p:spPr>
          <a:xfrm>
            <a:off x="9567019" y="2741815"/>
            <a:ext cx="96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+ B</a:t>
            </a:r>
            <a:r>
              <a:rPr lang="en-US" b="1" baseline="-25000" dirty="0"/>
              <a:t>1</a:t>
            </a:r>
            <a:r>
              <a:rPr lang="en-US" b="1" dirty="0"/>
              <a:t>h</a:t>
            </a:r>
            <a:r>
              <a:rPr lang="en-US" b="1" baseline="-25000" dirty="0"/>
              <a:t>C </a:t>
            </a:r>
            <a:r>
              <a:rPr lang="en-US" b="1" baseline="30000" dirty="0"/>
              <a:t>0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010295-2982-C24E-8A49-8DD1E0C57981}"/>
              </a:ext>
            </a:extLst>
          </p:cNvPr>
          <p:cNvSpPr txBox="1"/>
          <p:nvPr/>
        </p:nvSpPr>
        <p:spPr>
          <a:xfrm>
            <a:off x="10103218" y="4749358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 B</a:t>
            </a:r>
            <a:r>
              <a:rPr lang="en-US" b="1" baseline="-25000" dirty="0"/>
              <a:t>1</a:t>
            </a:r>
            <a:r>
              <a:rPr lang="en-US" b="1" dirty="0"/>
              <a:t>h</a:t>
            </a:r>
            <a:r>
              <a:rPr lang="en-US" b="1" baseline="-25000" dirty="0"/>
              <a:t>D </a:t>
            </a:r>
            <a:r>
              <a:rPr lang="en-US" b="1" baseline="30000" dirty="0"/>
              <a:t>0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CB507-C991-2F48-BC44-2CFDACBA9FDA}"/>
              </a:ext>
            </a:extLst>
          </p:cNvPr>
          <p:cNvSpPr txBox="1"/>
          <p:nvPr/>
        </p:nvSpPr>
        <p:spPr>
          <a:xfrm>
            <a:off x="8495938" y="203253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h</a:t>
            </a:r>
            <a:r>
              <a:rPr lang="en-US" b="1" baseline="-25000" dirty="0" err="1"/>
              <a:t>B</a:t>
            </a:r>
            <a:endParaRPr lang="en-US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909511-992D-0F45-9737-2A785FBE73F1}"/>
              </a:ext>
            </a:extLst>
          </p:cNvPr>
          <p:cNvCxnSpPr>
            <a:cxnSpLocks/>
          </p:cNvCxnSpPr>
          <p:nvPr/>
        </p:nvCxnSpPr>
        <p:spPr>
          <a:xfrm flipH="1">
            <a:off x="9752605" y="1672440"/>
            <a:ext cx="246184" cy="379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97665-0CFD-7346-BBC8-864442B78512}"/>
              </a:ext>
            </a:extLst>
          </p:cNvPr>
          <p:cNvCxnSpPr>
            <a:cxnSpLocks/>
          </p:cNvCxnSpPr>
          <p:nvPr/>
        </p:nvCxnSpPr>
        <p:spPr>
          <a:xfrm flipH="1">
            <a:off x="9664861" y="3054025"/>
            <a:ext cx="124469" cy="427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DC31D9-4EBF-2146-A473-E9E19EB9CFFC}"/>
              </a:ext>
            </a:extLst>
          </p:cNvPr>
          <p:cNvCxnSpPr>
            <a:cxnSpLocks/>
          </p:cNvCxnSpPr>
          <p:nvPr/>
        </p:nvCxnSpPr>
        <p:spPr>
          <a:xfrm flipH="1">
            <a:off x="9687052" y="4934024"/>
            <a:ext cx="398584" cy="87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52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9D1F51-F6D1-5048-A156-1F81379D42D4}"/>
              </a:ext>
            </a:extLst>
          </p:cNvPr>
          <p:cNvSpPr txBox="1"/>
          <p:nvPr/>
        </p:nvSpPr>
        <p:spPr>
          <a:xfrm>
            <a:off x="7146872" y="1887367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MATHEMATICS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8FB9717-F5C8-194C-9F31-7153B9F0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64" y="356279"/>
            <a:ext cx="11123271" cy="1325563"/>
          </a:xfrm>
        </p:spPr>
        <p:txBody>
          <a:bodyPr/>
          <a:lstStyle/>
          <a:p>
            <a:r>
              <a:rPr lang="en-US" altLang="zh-CN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PinSAGE</a:t>
            </a:r>
            <a:endParaRPr lang="zh-CN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B7A84-FD0B-2D49-8FF6-6FCEE68EC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29" y="1479468"/>
            <a:ext cx="5395770" cy="1804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275277-8FE6-A54A-81B8-98B717AB8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554" y="799041"/>
            <a:ext cx="3660509" cy="279246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9CA9E6-14A7-FD48-8EBD-318F205A2B6F}"/>
              </a:ext>
            </a:extLst>
          </p:cNvPr>
          <p:cNvSpPr/>
          <p:nvPr/>
        </p:nvSpPr>
        <p:spPr>
          <a:xfrm>
            <a:off x="7621434" y="859808"/>
            <a:ext cx="606945" cy="598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428E3-82B5-3A45-8C16-8D84C59DC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027" y="3591510"/>
            <a:ext cx="3405594" cy="25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11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A9D1F51-F6D1-5048-A156-1F81379D42D4}"/>
              </a:ext>
            </a:extLst>
          </p:cNvPr>
          <p:cNvSpPr txBox="1"/>
          <p:nvPr/>
        </p:nvSpPr>
        <p:spPr>
          <a:xfrm>
            <a:off x="7146872" y="1887367"/>
            <a:ext cx="1414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MATHEMATICS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18FB9717-F5C8-194C-9F31-7153B9F0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64" y="356279"/>
            <a:ext cx="11123271" cy="1325563"/>
          </a:xfrm>
        </p:spPr>
        <p:txBody>
          <a:bodyPr/>
          <a:lstStyle/>
          <a:p>
            <a:r>
              <a:rPr lang="en-US" altLang="zh-CN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PinSAGE</a:t>
            </a:r>
            <a:endParaRPr lang="zh-CN" altLang="en-US" dirty="0">
              <a:latin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5CC188-2CD0-DB47-B390-C6F5F490B2B9}"/>
              </a:ext>
            </a:extLst>
          </p:cNvPr>
          <p:cNvSpPr/>
          <p:nvPr/>
        </p:nvSpPr>
        <p:spPr>
          <a:xfrm>
            <a:off x="764771" y="1476318"/>
            <a:ext cx="9692640" cy="1966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Training : Positive pairs’ embeddings should be more similar than negative pairs 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Max Margin Loss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305A1-88E3-AE41-A7A1-B2D344E83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694" y="3531768"/>
            <a:ext cx="7009112" cy="261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516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784008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8B93D7B-EBD0-464E-9FC7-468B8FAF0D5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Final Project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0EAE94-963B-6340-934C-15EE2EB24990}"/>
              </a:ext>
            </a:extLst>
          </p:cNvPr>
          <p:cNvSpPr txBox="1">
            <a:spLocks/>
          </p:cNvSpPr>
          <p:nvPr/>
        </p:nvSpPr>
        <p:spPr>
          <a:xfrm>
            <a:off x="838199" y="1825625"/>
            <a:ext cx="10515599" cy="37417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Node classification on Amazon co-purchase graph using GNNs</a:t>
            </a:r>
          </a:p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Submit as many times as you like by Sunday 5pm - 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  <a:hlinkClick r:id="rId3"/>
              </a:rPr>
              <a:t>https://leaderboard.corp.amazon.com/tasks/703/</a:t>
            </a:r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Upload *only* </a:t>
            </a:r>
            <a:r>
              <a:rPr lang="en-US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submission.csv</a:t>
            </a:r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that is generated for you</a:t>
            </a:r>
          </a:p>
          <a:p>
            <a:endParaRPr lang="en-US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19FB8-9664-6242-8C5A-BCD4BCE8E8F5}"/>
              </a:ext>
            </a:extLst>
          </p:cNvPr>
          <p:cNvSpPr txBox="1"/>
          <p:nvPr/>
        </p:nvSpPr>
        <p:spPr>
          <a:xfrm>
            <a:off x="357051" y="60350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5108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D5F91-F97A-5F41-A21E-3EB716E07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36964" y="1836544"/>
            <a:ext cx="9518073" cy="2735457"/>
          </a:xfrm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085693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8D919-F2E6-FC4D-B814-3AE722D2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Conclusion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F85CD2E-9147-4A49-90FA-DC89F84591FF}"/>
              </a:ext>
            </a:extLst>
          </p:cNvPr>
          <p:cNvSpPr txBox="1">
            <a:spLocks/>
          </p:cNvSpPr>
          <p:nvPr/>
        </p:nvSpPr>
        <p:spPr>
          <a:xfrm>
            <a:off x="487323" y="1554481"/>
            <a:ext cx="9791210" cy="45161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IN" sz="2200" dirty="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A3331E-5D0A-B84B-9C87-82A2295966A5}"/>
              </a:ext>
            </a:extLst>
          </p:cNvPr>
          <p:cNvSpPr txBox="1">
            <a:spLocks/>
          </p:cNvSpPr>
          <p:nvPr/>
        </p:nvSpPr>
        <p:spPr>
          <a:xfrm>
            <a:off x="419588" y="1427202"/>
            <a:ext cx="10881458" cy="45600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IN" sz="2400">
              <a:latin typeface="Amazon Ember Light" panose="020B0403020204020204" pitchFamily="34" charset="0"/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sz="240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 </a:t>
            </a:r>
            <a:r>
              <a:rPr lang="en-IN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introduce the basics of graph theory and machine learning while motivating the field with suitable examples.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 discuss different models developed for learning on graphs.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 talk about recent state of the field and popular GNN architectures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We implement walkthroughs using DGL framework.</a:t>
            </a:r>
          </a:p>
        </p:txBody>
      </p:sp>
    </p:spTree>
    <p:extLst>
      <p:ext uri="{BB962C8B-B14F-4D97-AF65-F5344CB8AC3E}">
        <p14:creationId xmlns:p14="http://schemas.microsoft.com/office/powerpoint/2010/main" val="2199063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77AEAFA-4D36-9F48-B870-C28132D52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204" y="3749592"/>
            <a:ext cx="6509655" cy="228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D3291C-A9ED-5E4F-888F-BBE0B51CDDE9}"/>
              </a:ext>
            </a:extLst>
          </p:cNvPr>
          <p:cNvSpPr txBox="1"/>
          <p:nvPr/>
        </p:nvSpPr>
        <p:spPr>
          <a:xfrm>
            <a:off x="9649258" y="2564004"/>
            <a:ext cx="12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COMPUTER</a:t>
            </a:r>
          </a:p>
          <a:p>
            <a:pPr algn="ctr" fontAlgn="base"/>
            <a:r>
              <a:rPr lang="en-US" sz="1000" dirty="0">
                <a:solidFill>
                  <a:schemeClr val="bg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SCIENCE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3A669F-25D3-CD44-B9C4-70499B427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69" y="457725"/>
            <a:ext cx="11441151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Generalizing Aggregations : </a:t>
            </a:r>
            <a:r>
              <a:rPr lang="en-US" b="1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GraphSAGE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F855ECD-6DEC-4242-99E1-2D0980B1D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3090" y="1372432"/>
                <a:ext cx="10515600" cy="184350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Generalized aggregation function for neighboring nodes’ representations, as opposed to simple sum / mean</a:t>
                </a:r>
                <a:b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bSup>
                    <m:r>
                      <a:rPr lang="en-US" sz="2400" b="0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AGGREGATE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)}</m:t>
                        </m:r>
                      </m:e>
                    </m:d>
                  </m:oMath>
                </a14:m>
                <a:endPara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  <a:p>
                <a: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  <a:t>Update own representation with the aggregation</a:t>
                </a:r>
                <a:br>
                  <a:rPr lang="en-US" sz="2400" dirty="0">
                    <a:latin typeface="Amazon Ember Light" panose="020B0403020204020204" pitchFamily="34" charset="0"/>
                    <a:ea typeface="Amazon Ember Light" panose="020B0403020204020204" pitchFamily="34" charset="0"/>
                    <a:cs typeface="Amazon Ember Light" panose="020B0403020204020204" pitchFamily="34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b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CONCAT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sz="2400" b="0" i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400" b="0" i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b="0" i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bSup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400" dirty="0">
                  <a:latin typeface="Amazon Ember Light" panose="020B0403020204020204" pitchFamily="34" charset="0"/>
                  <a:ea typeface="Amazon Ember Light" panose="020B0403020204020204" pitchFamily="34" charset="0"/>
                  <a:cs typeface="Amazon Ember Light" panose="020B0403020204020204" pitchFamily="34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8F855ECD-6DEC-4242-99E1-2D0980B1D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90" y="1372432"/>
                <a:ext cx="10515600" cy="1843503"/>
              </a:xfrm>
              <a:prstGeom prst="rect">
                <a:avLst/>
              </a:prstGeom>
              <a:blipFill>
                <a:blip r:embed="rId4"/>
                <a:stretch>
                  <a:fillRect l="-724" t="-4795" b="-13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8688E44-B32A-A546-ADE8-A9233B826F76}"/>
              </a:ext>
            </a:extLst>
          </p:cNvPr>
          <p:cNvSpPr txBox="1"/>
          <p:nvPr/>
        </p:nvSpPr>
        <p:spPr>
          <a:xfrm>
            <a:off x="9311196" y="5484145"/>
            <a:ext cx="26129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IN" sz="1000" i="1" dirty="0" err="1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GraphSAGE</a:t>
            </a:r>
            <a:r>
              <a:rPr lang="en-IN" sz="1000" i="1" dirty="0"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: Inductive Representation learning on large graphs</a:t>
            </a:r>
          </a:p>
          <a:p>
            <a:pPr algn="ctr"/>
            <a:r>
              <a:rPr lang="en-US" sz="1000" i="1" dirty="0">
                <a:solidFill>
                  <a:schemeClr val="tx2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http://</a:t>
            </a:r>
            <a:r>
              <a:rPr lang="en-US" sz="1000" i="1" dirty="0" err="1">
                <a:solidFill>
                  <a:schemeClr val="tx2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snap.stanford.edu</a:t>
            </a:r>
            <a:r>
              <a:rPr lang="en-US" sz="1000" i="1" dirty="0">
                <a:solidFill>
                  <a:schemeClr val="tx2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/</a:t>
            </a:r>
            <a:r>
              <a:rPr lang="en-US" sz="1000" i="1" dirty="0" err="1">
                <a:solidFill>
                  <a:schemeClr val="tx2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graphsage</a:t>
            </a:r>
            <a:r>
              <a:rPr lang="en-US" sz="1000" i="1" dirty="0">
                <a:solidFill>
                  <a:schemeClr val="tx2"/>
                </a:solidFill>
                <a:latin typeface="Amazon Ember Thin" panose="020B0303020204020204" pitchFamily="34" charset="0"/>
                <a:ea typeface="Amazon Ember Thin" panose="020B0303020204020204" pitchFamily="34" charset="0"/>
                <a:cs typeface="Amazon Ember Thin" panose="020B0303020204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44102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FE1F-9724-F24B-A193-C75E8DD5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Graph Attention Networks (GAT) : 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AE96B-1BD1-5043-9E2A-A9A949C9D7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43614" y="1462726"/>
            <a:ext cx="10842630" cy="4678147"/>
          </a:xfrm>
        </p:spPr>
        <p:txBody>
          <a:bodyPr/>
          <a:lstStyle/>
          <a:p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Recap : Previously, we aggregated messages across neighborhood of node using simple averaging</a:t>
            </a:r>
          </a:p>
          <a:p>
            <a:pPr lvl="1"/>
            <a:r>
              <a:rPr lang="en-US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Every node is equally important i.e. weight = </a:t>
            </a:r>
            <a:r>
              <a:rPr lang="en-US" b="1" i="1" dirty="0"/>
              <a:t>⍺</a:t>
            </a:r>
            <a:r>
              <a:rPr lang="en-US" b="1" i="1" baseline="-25000" dirty="0"/>
              <a:t>vu</a:t>
            </a:r>
            <a:r>
              <a:rPr lang="en-US" dirty="0"/>
              <a:t> = </a:t>
            </a:r>
            <a:r>
              <a:rPr lang="en-US" b="1" i="1" dirty="0"/>
              <a:t>1 / N(v)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How can we generalize this so that different nodes can have different importance?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E785D-56AF-CF4D-9881-CF4586703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198" y="2616156"/>
            <a:ext cx="6995604" cy="162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42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FE1F-9724-F24B-A193-C75E8DD5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 Attention Networks (GAT)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AE96B-1BD1-5043-9E2A-A9A949C9D7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43614" y="1462726"/>
            <a:ext cx="10842630" cy="4678147"/>
          </a:xfrm>
        </p:spPr>
        <p:txBody>
          <a:bodyPr/>
          <a:lstStyle/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Option 1</a:t>
            </a:r>
            <a:r>
              <a:rPr lang="en-US" dirty="0"/>
              <a:t> :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If the network already has edge weights, use those to create a weighted average when aggregating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Option 2 </a:t>
            </a:r>
            <a:r>
              <a:rPr lang="en-US" dirty="0"/>
              <a:t>: </a:t>
            </a:r>
            <a:r>
              <a:rPr lang="en-US" sz="28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Learn the weighting factor </a:t>
            </a:r>
            <a:r>
              <a:rPr lang="en-US" b="1" i="1" dirty="0"/>
              <a:t>⍺</a:t>
            </a:r>
            <a:r>
              <a:rPr lang="en-US" b="1" i="1" baseline="-25000" dirty="0"/>
              <a:t>vu</a:t>
            </a:r>
            <a:r>
              <a:rPr lang="en-US" dirty="0"/>
              <a:t>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implicitly using an attention mechanism </a:t>
            </a:r>
            <a:r>
              <a:rPr lang="en-US" b="1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80643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6FE1F-9724-F24B-A193-C75E8DD5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GAT : Implicit Attention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AE96B-1BD1-5043-9E2A-A9A949C9D74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43614" y="1462726"/>
            <a:ext cx="10842630" cy="4678147"/>
          </a:xfrm>
        </p:spPr>
        <p:txBody>
          <a:bodyPr/>
          <a:lstStyle/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The attention mechanism </a:t>
            </a:r>
            <a:r>
              <a:rPr lang="en-US" b="1" i="1" dirty="0"/>
              <a:t>a</a:t>
            </a:r>
            <a:r>
              <a:rPr lang="en-US" dirty="0"/>
              <a:t>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computes attention coefficients </a:t>
            </a:r>
            <a:r>
              <a:rPr lang="en-US" b="1" i="1" dirty="0" err="1"/>
              <a:t>e</a:t>
            </a:r>
            <a:r>
              <a:rPr lang="en-US" b="1" i="1" baseline="-25000" dirty="0" err="1"/>
              <a:t>vu</a:t>
            </a:r>
            <a:r>
              <a:rPr lang="en-US" dirty="0"/>
              <a:t> </a:t>
            </a:r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across pairs of nodes </a:t>
            </a:r>
            <a:r>
              <a:rPr lang="en-US" b="1" i="1" dirty="0"/>
              <a:t>u</a:t>
            </a:r>
            <a:r>
              <a:rPr lang="en-US" dirty="0"/>
              <a:t> &amp; </a:t>
            </a:r>
            <a:r>
              <a:rPr lang="en-US" b="1" i="1" dirty="0"/>
              <a:t>v</a:t>
            </a:r>
          </a:p>
          <a:p>
            <a:endParaRPr lang="en-US" dirty="0"/>
          </a:p>
          <a:p>
            <a:endParaRPr lang="en-US" b="1" dirty="0"/>
          </a:p>
          <a:p>
            <a:r>
              <a:rPr lang="en-US" sz="2400" dirty="0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To make the coefficients comparable comparable across neighborhoods, normalize with </a:t>
            </a:r>
            <a:r>
              <a:rPr lang="en-US" sz="2400" dirty="0" err="1"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softmax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D2347-A56E-D74A-A003-E0FA0F10A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665" y="2454909"/>
            <a:ext cx="4198670" cy="477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8899BB-EE8C-CB4D-B971-9C9578678A2D}"/>
              </a:ext>
            </a:extLst>
          </p:cNvPr>
          <p:cNvSpPr/>
          <p:nvPr/>
        </p:nvSpPr>
        <p:spPr>
          <a:xfrm>
            <a:off x="5433134" y="2539014"/>
            <a:ext cx="470516" cy="319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203476-F6B6-584A-86E7-D6E85133898F}"/>
              </a:ext>
            </a:extLst>
          </p:cNvPr>
          <p:cNvSpPr/>
          <p:nvPr/>
        </p:nvSpPr>
        <p:spPr>
          <a:xfrm>
            <a:off x="6778722" y="2533672"/>
            <a:ext cx="470516" cy="319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44BE45-AEB6-1240-B4EE-B17C78202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357" y="4178663"/>
            <a:ext cx="4231285" cy="140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77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373737"/>
      </a:dk1>
      <a:lt1>
        <a:srgbClr val="FFFFFF"/>
      </a:lt1>
      <a:dk2>
        <a:srgbClr val="373737"/>
      </a:dk2>
      <a:lt2>
        <a:srgbClr val="FFFFFF"/>
      </a:lt2>
      <a:accent1>
        <a:srgbClr val="008DC4"/>
      </a:accent1>
      <a:accent2>
        <a:srgbClr val="A166FF"/>
      </a:accent2>
      <a:accent3>
        <a:srgbClr val="FF9900"/>
      </a:accent3>
      <a:accent4>
        <a:srgbClr val="C7001E"/>
      </a:accent4>
      <a:accent5>
        <a:srgbClr val="F4F4F4"/>
      </a:accent5>
      <a:accent6>
        <a:srgbClr val="008DC4"/>
      </a:accent6>
      <a:hlink>
        <a:srgbClr val="A066FF"/>
      </a:hlink>
      <a:folHlink>
        <a:srgbClr val="FF99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LU Template 3-26-2020 v2" id="{BCFE0F4F-9264-6A44-A297-6310F8F3A344}" vid="{4DEF6F76-01FA-6B40-AAFE-81524273D6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44470</TotalTime>
  <Words>1903</Words>
  <Application>Microsoft Macintosh PowerPoint</Application>
  <PresentationFormat>Widescreen</PresentationFormat>
  <Paragraphs>427</Paragraphs>
  <Slides>55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Amazon Ember</vt:lpstr>
      <vt:lpstr>Amazon Ember Display</vt:lpstr>
      <vt:lpstr>Amazon Ember Display Light</vt:lpstr>
      <vt:lpstr>Amazon Ember Light</vt:lpstr>
      <vt:lpstr>Amazon Ember Medium</vt:lpstr>
      <vt:lpstr>Amazon Ember Thin</vt:lpstr>
      <vt:lpstr>Arial</vt:lpstr>
      <vt:lpstr>Calibri</vt:lpstr>
      <vt:lpstr>Cambria Math</vt:lpstr>
      <vt:lpstr>Office Theme</vt:lpstr>
      <vt:lpstr>PowerPoint Presentation</vt:lpstr>
      <vt:lpstr>Course Overview</vt:lpstr>
      <vt:lpstr>PowerPoint Presentation</vt:lpstr>
      <vt:lpstr>Setup</vt:lpstr>
      <vt:lpstr>Recap</vt:lpstr>
      <vt:lpstr>Generalizing Aggregations : GraphSAGE</vt:lpstr>
      <vt:lpstr>Graph Attention Networks (GAT) : Motivation</vt:lpstr>
      <vt:lpstr>Graph Attention Networks (GAT)</vt:lpstr>
      <vt:lpstr>GAT : Implicit Attention Mechanism</vt:lpstr>
      <vt:lpstr>GAT : Implementing Attention</vt:lpstr>
      <vt:lpstr>GAT : Properties</vt:lpstr>
      <vt:lpstr>What kind of GNN should you use?</vt:lpstr>
      <vt:lpstr>What kind of GNN should you use?</vt:lpstr>
      <vt:lpstr>PowerPoint Presentation</vt:lpstr>
      <vt:lpstr>Real World Graphs are Gigantic</vt:lpstr>
      <vt:lpstr>Real World Graphs are Gigantic</vt:lpstr>
      <vt:lpstr>Full Graph Training</vt:lpstr>
      <vt:lpstr>Mini-batch Training</vt:lpstr>
      <vt:lpstr>Mini-batch Training</vt:lpstr>
      <vt:lpstr>How to apply mini-batch training to graphs?</vt:lpstr>
      <vt:lpstr>Two-layer GNN : A Node Perspective</vt:lpstr>
      <vt:lpstr>PowerPoint Presentation</vt:lpstr>
      <vt:lpstr>Two-layer GNN : A Node Perspective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 many nodes?</vt:lpstr>
      <vt:lpstr>PowerPoint Presentation</vt:lpstr>
      <vt:lpstr>PowerPoint Presentation</vt:lpstr>
      <vt:lpstr>Mini-batch training in GNN models</vt:lpstr>
      <vt:lpstr>PowerPoint Presentation</vt:lpstr>
      <vt:lpstr>Heterogenous Graphs</vt:lpstr>
      <vt:lpstr>Heterogenous Graphs : Polypharmacy Example</vt:lpstr>
      <vt:lpstr>Heterogenous Graphs : Polypharmacy Example</vt:lpstr>
      <vt:lpstr>Heterogenous Graphs : Polypharmacy Example</vt:lpstr>
      <vt:lpstr>Heterogenous Graphs : Polypharmacy Link Prediction</vt:lpstr>
      <vt:lpstr>PowerPoint Presentation</vt:lpstr>
      <vt:lpstr>Recommender Systems</vt:lpstr>
      <vt:lpstr>A Classical Approach : Collaborative Filtering</vt:lpstr>
      <vt:lpstr>Formulation #1: User-to-Item Similarity</vt:lpstr>
      <vt:lpstr>Formulation #2 : Item-to-Item similarity</vt:lpstr>
      <vt:lpstr>PinSAGE</vt:lpstr>
      <vt:lpstr>PinSAGE</vt:lpstr>
      <vt:lpstr>PinSAGE</vt:lpstr>
      <vt:lpstr>PinSAGE</vt:lpstr>
      <vt:lpstr>PinSAGE</vt:lpstr>
      <vt:lpstr>PinSAGE</vt:lpstr>
      <vt:lpstr>PinSAGE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Cem Sazara</dc:creator>
  <cp:lastModifiedBy>Microsoft Office User</cp:lastModifiedBy>
  <cp:revision>418</cp:revision>
  <dcterms:created xsi:type="dcterms:W3CDTF">2020-06-06T22:57:01Z</dcterms:created>
  <dcterms:modified xsi:type="dcterms:W3CDTF">2021-10-28T16:33:53Z</dcterms:modified>
</cp:coreProperties>
</file>